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handoutMasterIdLst>
    <p:handoutMasterId r:id="rId42"/>
  </p:handoutMasterIdLst>
  <p:sldIdLst>
    <p:sldId id="256" r:id="rId3"/>
    <p:sldId id="327" r:id="rId4"/>
    <p:sldId id="328" r:id="rId5"/>
    <p:sldId id="277" r:id="rId6"/>
    <p:sldId id="330" r:id="rId7"/>
    <p:sldId id="299" r:id="rId8"/>
    <p:sldId id="301" r:id="rId9"/>
    <p:sldId id="331" r:id="rId10"/>
    <p:sldId id="298" r:id="rId11"/>
    <p:sldId id="292" r:id="rId12"/>
    <p:sldId id="302" r:id="rId13"/>
    <p:sldId id="345" r:id="rId14"/>
    <p:sldId id="303" r:id="rId15"/>
    <p:sldId id="293" r:id="rId16"/>
    <p:sldId id="304" r:id="rId17"/>
    <p:sldId id="342" r:id="rId18"/>
    <p:sldId id="305" r:id="rId19"/>
    <p:sldId id="307" r:id="rId20"/>
    <p:sldId id="296" r:id="rId21"/>
    <p:sldId id="322" r:id="rId22"/>
    <p:sldId id="323" r:id="rId23"/>
    <p:sldId id="324" r:id="rId24"/>
    <p:sldId id="348" r:id="rId25"/>
    <p:sldId id="335" r:id="rId26"/>
    <p:sldId id="336" r:id="rId27"/>
    <p:sldId id="337" r:id="rId28"/>
    <p:sldId id="338" r:id="rId29"/>
    <p:sldId id="312" r:id="rId30"/>
    <p:sldId id="326" r:id="rId31"/>
    <p:sldId id="343" r:id="rId32"/>
    <p:sldId id="346" r:id="rId33"/>
    <p:sldId id="339" r:id="rId34"/>
    <p:sldId id="340" r:id="rId35"/>
    <p:sldId id="316" r:id="rId36"/>
    <p:sldId id="318" r:id="rId37"/>
    <p:sldId id="332" r:id="rId38"/>
    <p:sldId id="344" r:id="rId39"/>
    <p:sldId id="347" r:id="rId40"/>
  </p:sldIdLst>
  <p:sldSz cx="9144000" cy="6858000" type="screen4x3"/>
  <p:notesSz cx="6858000" cy="92964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1C1"/>
    <a:srgbClr val="FA735C"/>
    <a:srgbClr val="FA5C6B"/>
    <a:srgbClr val="162259"/>
    <a:srgbClr val="65B32E"/>
    <a:srgbClr val="FF3300"/>
    <a:srgbClr val="66DB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130" autoAdjust="0"/>
  </p:normalViewPr>
  <p:slideViewPr>
    <p:cSldViewPr>
      <p:cViewPr>
        <p:scale>
          <a:sx n="66" d="100"/>
          <a:sy n="66" d="100"/>
        </p:scale>
        <p:origin x="-2202" y="-1038"/>
      </p:cViewPr>
      <p:guideLst>
        <p:guide orient="horz" pos="2160"/>
        <p:guide pos="2880"/>
      </p:guideLst>
    </p:cSldViewPr>
  </p:slideViewPr>
  <p:notesTextViewPr>
    <p:cViewPr>
      <p:scale>
        <a:sx n="1" d="1"/>
        <a:sy n="1" d="1"/>
      </p:scale>
      <p:origin x="0" y="0"/>
    </p:cViewPr>
  </p:notesTextViewPr>
  <p:sorterViewPr>
    <p:cViewPr>
      <p:scale>
        <a:sx n="100" d="100"/>
        <a:sy n="100" d="100"/>
      </p:scale>
      <p:origin x="0" y="2592"/>
    </p:cViewPr>
  </p:sorterViewPr>
  <p:notesViewPr>
    <p:cSldViewPr>
      <p:cViewPr varScale="1">
        <p:scale>
          <a:sx n="51" d="100"/>
          <a:sy n="51" d="100"/>
        </p:scale>
        <p:origin x="-2964" y="-96"/>
      </p:cViewPr>
      <p:guideLst>
        <p:guide orient="horz" pos="2928"/>
        <p:guide pos="215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oleObject" Target="file:///\\server1\sharedfolders\Accessible%20city\Citywide%20Connect%20Programme\Locality%20Hubs\f.%20Locality%20Hubs%20March%202017\Hub%20Evaluation%20Spring%202017\hub%20engagement%20by%20sector%20spring%2020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erver1\sharedfolders\Accessible%20city\Citywide%20Connect%20Programme\Locality%20Hubs\f.%20Locality%20Hubs%20March%202017\Hub%20Evaluation%20Spring%202017\hub%20engagement%20by%20sector%20spring%20201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erver1\sharedfolders\Accessible%20city\Citywide%20Connect%20Programme\Locality%20Hubs\f.%20Locality%20Hubs%20March%202017\Hub%20Evaluation%20Spring%202017\ratings%20and%20agree%20disagree.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erver1\sharedfolders\Accessible%20city\Citywide%20Connect%20Programme\Locality%20Hubs\f.%20Locality%20Hubs%20March%202017\Pledges\PLedge%20analysis%20sector%20to%20secto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'Booking and attendance'!$B$26</c:f>
              <c:strCache>
                <c:ptCount val="1"/>
                <c:pt idx="0">
                  <c:v>East</c:v>
                </c:pt>
              </c:strCache>
            </c:strRef>
          </c:tx>
          <c:invertIfNegative val="0"/>
          <c:dLbls>
            <c:txPr>
              <a:bodyPr/>
              <a:lstStyle/>
              <a:p>
                <a:pPr>
                  <a:defRPr sz="10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'Booking and attendance'!$A$27:$A$34</c:f>
              <c:strCache>
                <c:ptCount val="8"/>
                <c:pt idx="0">
                  <c:v>Social enterprise/CIC</c:v>
                </c:pt>
                <c:pt idx="1">
                  <c:v>Emergency Services</c:v>
                </c:pt>
                <c:pt idx="2">
                  <c:v>Faith</c:v>
                </c:pt>
                <c:pt idx="3">
                  <c:v>Health</c:v>
                </c:pt>
                <c:pt idx="4">
                  <c:v>Private Sector</c:v>
                </c:pt>
                <c:pt idx="5">
                  <c:v>Commissioned providers</c:v>
                </c:pt>
                <c:pt idx="6">
                  <c:v>Local Authority</c:v>
                </c:pt>
                <c:pt idx="7">
                  <c:v>Voluntary Sector</c:v>
                </c:pt>
              </c:strCache>
            </c:strRef>
          </c:cat>
          <c:val>
            <c:numRef>
              <c:f>'Booking and attendance'!$B$27:$B$34</c:f>
              <c:numCache>
                <c:formatCode>General</c:formatCode>
                <c:ptCount val="8"/>
                <c:pt idx="0">
                  <c:v>1</c:v>
                </c:pt>
                <c:pt idx="1">
                  <c:v>2</c:v>
                </c:pt>
                <c:pt idx="2">
                  <c:v>3</c:v>
                </c:pt>
                <c:pt idx="3">
                  <c:v>3</c:v>
                </c:pt>
                <c:pt idx="4">
                  <c:v>3</c:v>
                </c:pt>
                <c:pt idx="5">
                  <c:v>4</c:v>
                </c:pt>
                <c:pt idx="6">
                  <c:v>7</c:v>
                </c:pt>
                <c:pt idx="7">
                  <c:v>22</c:v>
                </c:pt>
              </c:numCache>
            </c:numRef>
          </c:val>
        </c:ser>
        <c:ser>
          <c:idx val="1"/>
          <c:order val="1"/>
          <c:tx>
            <c:strRef>
              <c:f>'Booking and attendance'!$C$26</c:f>
              <c:strCache>
                <c:ptCount val="1"/>
                <c:pt idx="0">
                  <c:v>North/Central</c:v>
                </c:pt>
              </c:strCache>
            </c:strRef>
          </c:tx>
          <c:spPr>
            <a:solidFill>
              <a:srgbClr val="162259"/>
            </a:solidFill>
          </c:spPr>
          <c:invertIfNegative val="0"/>
          <c:dLbls>
            <c:txPr>
              <a:bodyPr/>
              <a:lstStyle/>
              <a:p>
                <a:pPr>
                  <a:defRPr sz="10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'Booking and attendance'!$A$27:$A$34</c:f>
              <c:strCache>
                <c:ptCount val="8"/>
                <c:pt idx="0">
                  <c:v>Social enterprise/CIC</c:v>
                </c:pt>
                <c:pt idx="1">
                  <c:v>Emergency Services</c:v>
                </c:pt>
                <c:pt idx="2">
                  <c:v>Faith</c:v>
                </c:pt>
                <c:pt idx="3">
                  <c:v>Health</c:v>
                </c:pt>
                <c:pt idx="4">
                  <c:v>Private Sector</c:v>
                </c:pt>
                <c:pt idx="5">
                  <c:v>Commissioned providers</c:v>
                </c:pt>
                <c:pt idx="6">
                  <c:v>Local Authority</c:v>
                </c:pt>
                <c:pt idx="7">
                  <c:v>Voluntary Sector</c:v>
                </c:pt>
              </c:strCache>
            </c:strRef>
          </c:cat>
          <c:val>
            <c:numRef>
              <c:f>'Booking and attendance'!$C$27:$C$34</c:f>
              <c:numCache>
                <c:formatCode>General</c:formatCode>
                <c:ptCount val="8"/>
                <c:pt idx="2">
                  <c:v>2</c:v>
                </c:pt>
                <c:pt idx="3">
                  <c:v>4</c:v>
                </c:pt>
                <c:pt idx="4">
                  <c:v>3</c:v>
                </c:pt>
                <c:pt idx="5">
                  <c:v>1</c:v>
                </c:pt>
                <c:pt idx="6">
                  <c:v>6</c:v>
                </c:pt>
                <c:pt idx="7">
                  <c:v>16</c:v>
                </c:pt>
              </c:numCache>
            </c:numRef>
          </c:val>
        </c:ser>
        <c:ser>
          <c:idx val="2"/>
          <c:order val="2"/>
          <c:tx>
            <c:strRef>
              <c:f>'Booking and attendance'!$D$26</c:f>
              <c:strCache>
                <c:ptCount val="1"/>
                <c:pt idx="0">
                  <c:v>West</c:v>
                </c:pt>
              </c:strCache>
            </c:strRef>
          </c:tx>
          <c:spPr>
            <a:solidFill>
              <a:srgbClr val="65B32E"/>
            </a:solidFill>
          </c:spPr>
          <c:invertIfNegative val="0"/>
          <c:dLbls>
            <c:txPr>
              <a:bodyPr/>
              <a:lstStyle/>
              <a:p>
                <a:pPr>
                  <a:defRPr sz="10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'Booking and attendance'!$A$27:$A$34</c:f>
              <c:strCache>
                <c:ptCount val="8"/>
                <c:pt idx="0">
                  <c:v>Social enterprise/CIC</c:v>
                </c:pt>
                <c:pt idx="1">
                  <c:v>Emergency Services</c:v>
                </c:pt>
                <c:pt idx="2">
                  <c:v>Faith</c:v>
                </c:pt>
                <c:pt idx="3">
                  <c:v>Health</c:v>
                </c:pt>
                <c:pt idx="4">
                  <c:v>Private Sector</c:v>
                </c:pt>
                <c:pt idx="5">
                  <c:v>Commissioned providers</c:v>
                </c:pt>
                <c:pt idx="6">
                  <c:v>Local Authority</c:v>
                </c:pt>
                <c:pt idx="7">
                  <c:v>Voluntary Sector</c:v>
                </c:pt>
              </c:strCache>
            </c:strRef>
          </c:cat>
          <c:val>
            <c:numRef>
              <c:f>'Booking and attendance'!$D$27:$D$34</c:f>
              <c:numCache>
                <c:formatCode>General</c:formatCode>
                <c:ptCount val="8"/>
                <c:pt idx="1">
                  <c:v>1</c:v>
                </c:pt>
                <c:pt idx="2">
                  <c:v>4</c:v>
                </c:pt>
                <c:pt idx="3">
                  <c:v>6</c:v>
                </c:pt>
                <c:pt idx="4">
                  <c:v>12</c:v>
                </c:pt>
                <c:pt idx="5">
                  <c:v>2</c:v>
                </c:pt>
                <c:pt idx="6">
                  <c:v>13</c:v>
                </c:pt>
                <c:pt idx="7">
                  <c:v>10</c:v>
                </c:pt>
              </c:numCache>
            </c:numRef>
          </c:val>
        </c:ser>
        <c:dLbls>
          <c:showLegendKey val="0"/>
          <c:showVal val="0"/>
          <c:showCatName val="0"/>
          <c:showSerName val="0"/>
          <c:showPercent val="0"/>
          <c:showBubbleSize val="0"/>
        </c:dLbls>
        <c:gapWidth val="150"/>
        <c:axId val="91170688"/>
        <c:axId val="91172224"/>
      </c:barChart>
      <c:catAx>
        <c:axId val="91170688"/>
        <c:scaling>
          <c:orientation val="minMax"/>
        </c:scaling>
        <c:delete val="0"/>
        <c:axPos val="l"/>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91172224"/>
        <c:crosses val="autoZero"/>
        <c:auto val="1"/>
        <c:lblAlgn val="ctr"/>
        <c:lblOffset val="100"/>
        <c:noMultiLvlLbl val="0"/>
      </c:catAx>
      <c:valAx>
        <c:axId val="91172224"/>
        <c:scaling>
          <c:orientation val="minMax"/>
        </c:scaling>
        <c:delete val="0"/>
        <c:axPos val="b"/>
        <c:majorGridlines>
          <c:spPr>
            <a:ln>
              <a:noFill/>
            </a:ln>
          </c:spPr>
        </c:majorGridlines>
        <c:numFmt formatCode="General" sourceLinked="1"/>
        <c:majorTickMark val="out"/>
        <c:minorTickMark val="none"/>
        <c:tickLblPos val="nextTo"/>
        <c:txPr>
          <a:bodyPr/>
          <a:lstStyle/>
          <a:p>
            <a:pPr>
              <a:defRPr sz="1100">
                <a:latin typeface="Arial" panose="020B0604020202020204" pitchFamily="34" charset="0"/>
                <a:cs typeface="Arial" panose="020B0604020202020204" pitchFamily="34" charset="0"/>
              </a:defRPr>
            </a:pPr>
            <a:endParaRPr lang="en-US"/>
          </a:p>
        </c:txPr>
        <c:crossAx val="91170688"/>
        <c:crosses val="autoZero"/>
        <c:crossBetween val="between"/>
      </c:valAx>
    </c:plotArea>
    <c:legend>
      <c:legendPos val="r"/>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spPr>
    <a:ln>
      <a:solidFill>
        <a:srgbClr val="000000"/>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txPr>
              <a:bodyPr/>
              <a:lstStyle/>
              <a:p>
                <a:pPr>
                  <a:defRPr sz="11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1"/>
          </c:dLbls>
          <c:cat>
            <c:strRef>
              <c:f>'Sectors engaged'!$A$5:$A$11</c:f>
              <c:strCache>
                <c:ptCount val="7"/>
                <c:pt idx="0">
                  <c:v>Emergency services</c:v>
                </c:pt>
                <c:pt idx="1">
                  <c:v>Social Enterprise/CIC</c:v>
                </c:pt>
                <c:pt idx="2">
                  <c:v>Health</c:v>
                </c:pt>
                <c:pt idx="3">
                  <c:v>Faith</c:v>
                </c:pt>
                <c:pt idx="4">
                  <c:v>Local Authority</c:v>
                </c:pt>
                <c:pt idx="5">
                  <c:v>Private sector</c:v>
                </c:pt>
                <c:pt idx="6">
                  <c:v>Voluntary sector</c:v>
                </c:pt>
              </c:strCache>
            </c:strRef>
          </c:cat>
          <c:val>
            <c:numRef>
              <c:f>'Sectors engaged'!$B$5:$B$11</c:f>
              <c:numCache>
                <c:formatCode>General</c:formatCode>
                <c:ptCount val="7"/>
                <c:pt idx="0">
                  <c:v>2</c:v>
                </c:pt>
                <c:pt idx="1">
                  <c:v>5</c:v>
                </c:pt>
                <c:pt idx="2">
                  <c:v>31</c:v>
                </c:pt>
                <c:pt idx="3">
                  <c:v>15</c:v>
                </c:pt>
                <c:pt idx="4">
                  <c:v>27</c:v>
                </c:pt>
                <c:pt idx="5">
                  <c:v>36</c:v>
                </c:pt>
                <c:pt idx="6">
                  <c:v>61</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1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162259"/>
            </a:solidFill>
          </c:spPr>
          <c:invertIfNegative val="0"/>
          <c:dLbls>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'Ratings tally'!$K$29:$K$34</c:f>
              <c:strCache>
                <c:ptCount val="6"/>
                <c:pt idx="0">
                  <c:v>Morning discussions</c:v>
                </c:pt>
                <c:pt idx="1">
                  <c:v>Afternoon discussions</c:v>
                </c:pt>
                <c:pt idx="2">
                  <c:v>Facilitation and organisation</c:v>
                </c:pt>
                <c:pt idx="3">
                  <c:v>The range of services and organisations attending</c:v>
                </c:pt>
                <c:pt idx="4">
                  <c:v> Welcome and accessibility</c:v>
                </c:pt>
                <c:pt idx="5">
                  <c:v>Structure and time keeping</c:v>
                </c:pt>
              </c:strCache>
            </c:strRef>
          </c:cat>
          <c:val>
            <c:numRef>
              <c:f>'Ratings tally'!$L$29:$L$34</c:f>
              <c:numCache>
                <c:formatCode>General</c:formatCode>
                <c:ptCount val="6"/>
                <c:pt idx="0">
                  <c:v>4.3</c:v>
                </c:pt>
                <c:pt idx="1">
                  <c:v>4.3</c:v>
                </c:pt>
                <c:pt idx="2">
                  <c:v>4.5999999999999996</c:v>
                </c:pt>
                <c:pt idx="3">
                  <c:v>4.5999999999999996</c:v>
                </c:pt>
                <c:pt idx="4">
                  <c:v>4.7</c:v>
                </c:pt>
                <c:pt idx="5">
                  <c:v>4.7</c:v>
                </c:pt>
              </c:numCache>
            </c:numRef>
          </c:val>
        </c:ser>
        <c:dLbls>
          <c:showLegendKey val="0"/>
          <c:showVal val="0"/>
          <c:showCatName val="0"/>
          <c:showSerName val="0"/>
          <c:showPercent val="0"/>
          <c:showBubbleSize val="0"/>
        </c:dLbls>
        <c:gapWidth val="150"/>
        <c:axId val="91006464"/>
        <c:axId val="91008000"/>
      </c:barChart>
      <c:catAx>
        <c:axId val="91006464"/>
        <c:scaling>
          <c:orientation val="minMax"/>
        </c:scaling>
        <c:delete val="0"/>
        <c:axPos val="l"/>
        <c:majorTickMark val="out"/>
        <c:minorTickMark val="none"/>
        <c:tickLblPos val="nextTo"/>
        <c:txPr>
          <a:bodyPr/>
          <a:lstStyle/>
          <a:p>
            <a:pPr>
              <a:defRPr sz="1100">
                <a:latin typeface="Arial" panose="020B0604020202020204" pitchFamily="34" charset="0"/>
                <a:cs typeface="Arial" panose="020B0604020202020204" pitchFamily="34" charset="0"/>
              </a:defRPr>
            </a:pPr>
            <a:endParaRPr lang="en-US"/>
          </a:p>
        </c:txPr>
        <c:crossAx val="91008000"/>
        <c:crosses val="autoZero"/>
        <c:auto val="1"/>
        <c:lblAlgn val="ctr"/>
        <c:lblOffset val="100"/>
        <c:noMultiLvlLbl val="0"/>
      </c:catAx>
      <c:valAx>
        <c:axId val="91008000"/>
        <c:scaling>
          <c:orientation val="minMax"/>
          <c:max val="5"/>
          <c:min val="1"/>
        </c:scaling>
        <c:delete val="0"/>
        <c:axPos val="b"/>
        <c:majorGridlines>
          <c:spPr>
            <a:ln>
              <a:noFill/>
            </a:ln>
          </c:spPr>
        </c:majorGridlines>
        <c:numFmt formatCode="General" sourceLinked="1"/>
        <c:majorTickMark val="out"/>
        <c:minorTickMark val="none"/>
        <c:tickLblPos val="nextTo"/>
        <c:txPr>
          <a:bodyPr/>
          <a:lstStyle/>
          <a:p>
            <a:pPr>
              <a:defRPr sz="1100">
                <a:latin typeface="Arial" panose="020B0604020202020204" pitchFamily="34" charset="0"/>
                <a:cs typeface="Arial" panose="020B0604020202020204" pitchFamily="34" charset="0"/>
              </a:defRPr>
            </a:pPr>
            <a:endParaRPr lang="en-US"/>
          </a:p>
        </c:txPr>
        <c:crossAx val="91006464"/>
        <c:crosses val="autoZero"/>
        <c:crossBetween val="between"/>
        <c:majorUnit val="1"/>
      </c:valAx>
    </c:plotArea>
    <c:plotVisOnly val="1"/>
    <c:dispBlanksAs val="gap"/>
    <c:showDLblsOverMax val="0"/>
  </c:chart>
  <c:spPr>
    <a:ln>
      <a:solidFill>
        <a:srgbClr val="000000"/>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162259"/>
            </a:solidFill>
          </c:spPr>
          <c:invertIfNegative val="0"/>
          <c:dLbls>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Sheet1!$A$69:$A$74</c:f>
              <c:strCache>
                <c:ptCount val="6"/>
                <c:pt idx="0">
                  <c:v>Workforce learning /share information internally</c:v>
                </c:pt>
                <c:pt idx="1">
                  <c:v>Develop new initiative/activity/service</c:v>
                </c:pt>
                <c:pt idx="2">
                  <c:v>Joint promotion/share assets or resources</c:v>
                </c:pt>
                <c:pt idx="3">
                  <c:v>Identify and reach more people needing support</c:v>
                </c:pt>
                <c:pt idx="4">
                  <c:v>Develop closer links with other orgs/services/sectors</c:v>
                </c:pt>
                <c:pt idx="5">
                  <c:v>Widen choice/more effective signposting</c:v>
                </c:pt>
              </c:strCache>
            </c:strRef>
          </c:cat>
          <c:val>
            <c:numRef>
              <c:f>Sheet1!$B$69:$B$74</c:f>
              <c:numCache>
                <c:formatCode>General</c:formatCode>
                <c:ptCount val="6"/>
                <c:pt idx="0">
                  <c:v>12</c:v>
                </c:pt>
                <c:pt idx="1">
                  <c:v>13</c:v>
                </c:pt>
                <c:pt idx="2">
                  <c:v>21</c:v>
                </c:pt>
                <c:pt idx="3">
                  <c:v>30</c:v>
                </c:pt>
                <c:pt idx="4">
                  <c:v>41</c:v>
                </c:pt>
                <c:pt idx="5">
                  <c:v>43</c:v>
                </c:pt>
              </c:numCache>
            </c:numRef>
          </c:val>
        </c:ser>
        <c:dLbls>
          <c:showLegendKey val="0"/>
          <c:showVal val="0"/>
          <c:showCatName val="0"/>
          <c:showSerName val="0"/>
          <c:showPercent val="0"/>
          <c:showBubbleSize val="0"/>
        </c:dLbls>
        <c:gapWidth val="150"/>
        <c:axId val="91514368"/>
        <c:axId val="91515904"/>
      </c:barChart>
      <c:catAx>
        <c:axId val="91514368"/>
        <c:scaling>
          <c:orientation val="minMax"/>
        </c:scaling>
        <c:delete val="0"/>
        <c:axPos val="l"/>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91515904"/>
        <c:crosses val="autoZero"/>
        <c:auto val="1"/>
        <c:lblAlgn val="ctr"/>
        <c:lblOffset val="100"/>
        <c:noMultiLvlLbl val="0"/>
      </c:catAx>
      <c:valAx>
        <c:axId val="91515904"/>
        <c:scaling>
          <c:orientation val="minMax"/>
        </c:scaling>
        <c:delete val="0"/>
        <c:axPos val="b"/>
        <c:majorGridlines>
          <c:spPr>
            <a:ln>
              <a:noFill/>
            </a:ln>
          </c:spPr>
        </c:majorGridlines>
        <c:numFmt formatCode="General" sourceLinked="1"/>
        <c:majorTickMark val="out"/>
        <c:minorTickMark val="none"/>
        <c:tickLblPos val="nextTo"/>
        <c:txPr>
          <a:bodyPr/>
          <a:lstStyle/>
          <a:p>
            <a:pPr>
              <a:defRPr sz="1200" baseline="0">
                <a:latin typeface="Arial" panose="020B0604020202020204" pitchFamily="34" charset="0"/>
              </a:defRPr>
            </a:pPr>
            <a:endParaRPr lang="en-US"/>
          </a:p>
        </c:txPr>
        <c:crossAx val="91514368"/>
        <c:crosses val="autoZero"/>
        <c:crossBetween val="between"/>
      </c:valAx>
    </c:plotArea>
    <c:plotVisOnly val="1"/>
    <c:dispBlanksAs val="gap"/>
    <c:showDLblsOverMax val="0"/>
  </c:chart>
  <c:spPr>
    <a:ln>
      <a:solidFill>
        <a:srgbClr val="000000"/>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3"/>
            <a:ext cx="2972290" cy="46534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077" y="3"/>
            <a:ext cx="2972289" cy="465340"/>
          </a:xfrm>
          <a:prstGeom prst="rect">
            <a:avLst/>
          </a:prstGeom>
        </p:spPr>
        <p:txBody>
          <a:bodyPr vert="horz" lIns="91440" tIns="45720" rIns="91440" bIns="45720" rtlCol="0"/>
          <a:lstStyle>
            <a:lvl1pPr algn="r">
              <a:defRPr sz="1200"/>
            </a:lvl1pPr>
          </a:lstStyle>
          <a:p>
            <a:fld id="{C0D02118-7E28-446E-8DAF-B679E2B8AE6D}" type="datetimeFigureOut">
              <a:rPr lang="en-GB" smtClean="0"/>
              <a:t>08/06/2017</a:t>
            </a:fld>
            <a:endParaRPr lang="en-GB" dirty="0"/>
          </a:p>
        </p:txBody>
      </p:sp>
      <p:sp>
        <p:nvSpPr>
          <p:cNvPr id="4" name="Footer Placeholder 3"/>
          <p:cNvSpPr>
            <a:spLocks noGrp="1"/>
          </p:cNvSpPr>
          <p:nvPr>
            <p:ph type="ftr" sz="quarter" idx="2"/>
          </p:nvPr>
        </p:nvSpPr>
        <p:spPr>
          <a:xfrm>
            <a:off x="5" y="8829578"/>
            <a:ext cx="2972290" cy="46534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077" y="8829578"/>
            <a:ext cx="2972289" cy="465340"/>
          </a:xfrm>
          <a:prstGeom prst="rect">
            <a:avLst/>
          </a:prstGeom>
        </p:spPr>
        <p:txBody>
          <a:bodyPr vert="horz" lIns="91440" tIns="45720" rIns="91440" bIns="45720" rtlCol="0" anchor="b"/>
          <a:lstStyle>
            <a:lvl1pPr algn="r">
              <a:defRPr sz="1200"/>
            </a:lvl1pPr>
          </a:lstStyle>
          <a:p>
            <a:fld id="{4A1BDC24-3DAE-4C46-8B9C-BF6E5F7B7A10}" type="slidenum">
              <a:rPr lang="en-GB" smtClean="0"/>
              <a:t>‹#›</a:t>
            </a:fld>
            <a:endParaRPr lang="en-GB" dirty="0"/>
          </a:p>
        </p:txBody>
      </p:sp>
    </p:spTree>
    <p:extLst>
      <p:ext uri="{BB962C8B-B14F-4D97-AF65-F5344CB8AC3E}">
        <p14:creationId xmlns:p14="http://schemas.microsoft.com/office/powerpoint/2010/main" val="1041508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2971800" cy="46482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6" y="4"/>
            <a:ext cx="2971800" cy="464820"/>
          </a:xfrm>
          <a:prstGeom prst="rect">
            <a:avLst/>
          </a:prstGeom>
        </p:spPr>
        <p:txBody>
          <a:bodyPr vert="horz" lIns="91440" tIns="45720" rIns="91440" bIns="45720" rtlCol="0"/>
          <a:lstStyle>
            <a:lvl1pPr algn="r">
              <a:defRPr sz="1200"/>
            </a:lvl1pPr>
          </a:lstStyle>
          <a:p>
            <a:fld id="{8205DB0E-87E2-488C-85F4-952F2E56A30D}" type="datetimeFigureOut">
              <a:rPr lang="en-GB" smtClean="0"/>
              <a:t>08/06/2017</a:t>
            </a:fld>
            <a:endParaRPr lang="en-GB" dirty="0"/>
          </a:p>
        </p:txBody>
      </p:sp>
      <p:sp>
        <p:nvSpPr>
          <p:cNvPr id="4" name="Slide Image Placeholder 3"/>
          <p:cNvSpPr>
            <a:spLocks noGrp="1" noRot="1" noChangeAspect="1"/>
          </p:cNvSpPr>
          <p:nvPr>
            <p:ph type="sldImg" idx="2"/>
          </p:nvPr>
        </p:nvSpPr>
        <p:spPr>
          <a:xfrm>
            <a:off x="1106488" y="698500"/>
            <a:ext cx="4646612" cy="34861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1" y="4415790"/>
            <a:ext cx="5486400" cy="418338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8829971"/>
            <a:ext cx="2971800" cy="46482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6" y="8829971"/>
            <a:ext cx="2971800" cy="464820"/>
          </a:xfrm>
          <a:prstGeom prst="rect">
            <a:avLst/>
          </a:prstGeom>
        </p:spPr>
        <p:txBody>
          <a:bodyPr vert="horz" lIns="91440" tIns="45720" rIns="91440" bIns="45720" rtlCol="0" anchor="b"/>
          <a:lstStyle>
            <a:lvl1pPr algn="r">
              <a:defRPr sz="1200"/>
            </a:lvl1pPr>
          </a:lstStyle>
          <a:p>
            <a:fld id="{CAEC104C-BAC7-47AE-97B8-BCBC82CA1A84}" type="slidenum">
              <a:rPr lang="en-GB" smtClean="0"/>
              <a:t>‹#›</a:t>
            </a:fld>
            <a:endParaRPr lang="en-GB" dirty="0"/>
          </a:p>
        </p:txBody>
      </p:sp>
    </p:spTree>
    <p:extLst>
      <p:ext uri="{BB962C8B-B14F-4D97-AF65-F5344CB8AC3E}">
        <p14:creationId xmlns:p14="http://schemas.microsoft.com/office/powerpoint/2010/main" val="1695576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EC104C-BAC7-47AE-97B8-BCBC82CA1A84}" type="slidenum">
              <a:rPr lang="en-GB" smtClean="0"/>
              <a:t>1</a:t>
            </a:fld>
            <a:endParaRPr lang="en-GB" dirty="0"/>
          </a:p>
        </p:txBody>
      </p:sp>
    </p:spTree>
    <p:extLst>
      <p:ext uri="{BB962C8B-B14F-4D97-AF65-F5344CB8AC3E}">
        <p14:creationId xmlns:p14="http://schemas.microsoft.com/office/powerpoint/2010/main" val="3230723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10</a:t>
            </a:fld>
            <a:endParaRPr lang="en-GB" dirty="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11</a:t>
            </a:fld>
            <a:endParaRPr lang="en-GB" dirty="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12</a:t>
            </a:fld>
            <a:endParaRPr lang="en-GB" dirty="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13</a:t>
            </a:fld>
            <a:endParaRPr lang="en-GB" dirty="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14</a:t>
            </a:fld>
            <a:endParaRPr lang="en-GB" dirty="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15</a:t>
            </a:fld>
            <a:endParaRPr lang="en-GB" dirty="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16</a:t>
            </a:fld>
            <a:endParaRPr lang="en-GB" dirty="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17</a:t>
            </a:fld>
            <a:endParaRPr lang="en-GB" dirty="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18</a:t>
            </a:fld>
            <a:endParaRPr lang="en-GB" dirty="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19</a:t>
            </a:fld>
            <a:endParaRPr lang="en-GB"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2</a:t>
            </a:fld>
            <a:endParaRPr lang="en-GB" dirty="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20</a:t>
            </a:fld>
            <a:endParaRPr lang="en-GB" dirty="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21</a:t>
            </a:fld>
            <a:endParaRPr lang="en-GB" dirty="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22</a:t>
            </a:fld>
            <a:endParaRPr lang="en-GB" dirty="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23</a:t>
            </a:fld>
            <a:endParaRPr lang="en-GB" dirty="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24</a:t>
            </a:fld>
            <a:endParaRPr lang="en-GB" dirty="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C104C-BAC7-47AE-97B8-BCBC82CA1A84}" type="slidenum">
              <a:rPr lang="en-GB" smtClean="0"/>
              <a:t>27</a:t>
            </a:fld>
            <a:endParaRPr lang="en-GB" dirty="0"/>
          </a:p>
        </p:txBody>
      </p:sp>
    </p:spTree>
    <p:extLst>
      <p:ext uri="{BB962C8B-B14F-4D97-AF65-F5344CB8AC3E}">
        <p14:creationId xmlns:p14="http://schemas.microsoft.com/office/powerpoint/2010/main" val="7374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28</a:t>
            </a:fld>
            <a:endParaRPr lang="en-GB" dirty="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29</a:t>
            </a:fld>
            <a:endParaRPr lang="en-GB" dirty="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30</a:t>
            </a:fld>
            <a:endParaRPr lang="en-GB" dirty="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31</a:t>
            </a:fld>
            <a:endParaRPr lang="en-GB"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3</a:t>
            </a:fld>
            <a:endParaRPr lang="en-GB" dirty="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32</a:t>
            </a:fld>
            <a:endParaRPr lang="en-GB" dirty="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33</a:t>
            </a:fld>
            <a:endParaRPr lang="en-GB" dirty="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34</a:t>
            </a:fld>
            <a:endParaRPr lang="en-GB" dirty="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35</a:t>
            </a:fld>
            <a:endParaRPr lang="en-GB" dirty="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36</a:t>
            </a:fld>
            <a:endParaRPr lang="en-GB" dirty="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37</a:t>
            </a:fld>
            <a:endParaRPr lang="en-GB" dirty="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38</a:t>
            </a:fld>
            <a:endParaRPr lang="en-GB" dirty="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4</a:t>
            </a:fld>
            <a:endParaRPr lang="en-GB" dirty="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5</a:t>
            </a:fld>
            <a:endParaRPr lang="en-GB"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6</a:t>
            </a:fld>
            <a:endParaRPr lang="en-GB" dirty="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7</a:t>
            </a:fld>
            <a:endParaRPr lang="en-GB" dirty="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8</a:t>
            </a:fld>
            <a:endParaRPr lang="en-GB" dirty="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F9A-DBB1-4846-8777-9CBF88742F56}" type="slidenum">
              <a:rPr lang="en-GB">
                <a:cs typeface="Arial" charset="0"/>
              </a:rPr>
              <a:pPr fontAlgn="base">
                <a:spcBef>
                  <a:spcPct val="0"/>
                </a:spcBef>
                <a:spcAft>
                  <a:spcPct val="0"/>
                </a:spcAft>
                <a:defRPr/>
              </a:pPr>
              <a:t>9</a:t>
            </a:fld>
            <a:endParaRPr lang="en-GB" dirty="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69091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5B098D6-E738-43B8-8EB7-FD83504B6F5F}" type="datetimeFigureOut">
              <a:rPr lang="en-GB" smtClean="0"/>
              <a:t>08/06/2017</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D55D57-45EA-4B7E-8DBA-EEA7FD044F04}" type="slidenum">
              <a:rPr lang="en-GB" smtClean="0"/>
              <a:t>‹#›</a:t>
            </a:fld>
            <a:endParaRPr lang="en-GB" dirty="0"/>
          </a:p>
        </p:txBody>
      </p:sp>
    </p:spTree>
    <p:extLst>
      <p:ext uri="{BB962C8B-B14F-4D97-AF65-F5344CB8AC3E}">
        <p14:creationId xmlns:p14="http://schemas.microsoft.com/office/powerpoint/2010/main" val="3854446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5B098D6-E738-43B8-8EB7-FD83504B6F5F}" type="datetimeFigureOut">
              <a:rPr lang="en-GB" smtClean="0"/>
              <a:t>08/06/2017</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D55D57-45EA-4B7E-8DBA-EEA7FD044F04}" type="slidenum">
              <a:rPr lang="en-GB" smtClean="0"/>
              <a:t>‹#›</a:t>
            </a:fld>
            <a:endParaRPr lang="en-GB" dirty="0"/>
          </a:p>
        </p:txBody>
      </p:sp>
    </p:spTree>
    <p:extLst>
      <p:ext uri="{BB962C8B-B14F-4D97-AF65-F5344CB8AC3E}">
        <p14:creationId xmlns:p14="http://schemas.microsoft.com/office/powerpoint/2010/main" val="2289837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07FF35B-8B4E-40F0-9B8B-FEB9BC88D394}" type="datetimeFigureOut">
              <a:rPr lang="en-GB" smtClean="0"/>
              <a:t>08/06/2017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564A8A-E182-4EE7-B71A-5F2950E13465}" type="slidenum">
              <a:rPr lang="en-GB" smtClean="0"/>
              <a:t>‹#›</a:t>
            </a:fld>
            <a:endParaRPr lang="en-GB"/>
          </a:p>
        </p:txBody>
      </p:sp>
    </p:spTree>
    <p:extLst>
      <p:ext uri="{BB962C8B-B14F-4D97-AF65-F5344CB8AC3E}">
        <p14:creationId xmlns:p14="http://schemas.microsoft.com/office/powerpoint/2010/main" val="3302967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7FF35B-8B4E-40F0-9B8B-FEB9BC88D394}" type="datetimeFigureOut">
              <a:rPr lang="en-GB" smtClean="0"/>
              <a:t>08/06/2017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564A8A-E182-4EE7-B71A-5F2950E13465}" type="slidenum">
              <a:rPr lang="en-GB" smtClean="0"/>
              <a:t>‹#›</a:t>
            </a:fld>
            <a:endParaRPr lang="en-GB"/>
          </a:p>
        </p:txBody>
      </p:sp>
    </p:spTree>
    <p:extLst>
      <p:ext uri="{BB962C8B-B14F-4D97-AF65-F5344CB8AC3E}">
        <p14:creationId xmlns:p14="http://schemas.microsoft.com/office/powerpoint/2010/main" val="3538089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7FF35B-8B4E-40F0-9B8B-FEB9BC88D394}" type="datetimeFigureOut">
              <a:rPr lang="en-GB" smtClean="0"/>
              <a:t>08/06/2017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564A8A-E182-4EE7-B71A-5F2950E13465}" type="slidenum">
              <a:rPr lang="en-GB" smtClean="0"/>
              <a:t>‹#›</a:t>
            </a:fld>
            <a:endParaRPr lang="en-GB"/>
          </a:p>
        </p:txBody>
      </p:sp>
    </p:spTree>
    <p:extLst>
      <p:ext uri="{BB962C8B-B14F-4D97-AF65-F5344CB8AC3E}">
        <p14:creationId xmlns:p14="http://schemas.microsoft.com/office/powerpoint/2010/main" val="4241426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07FF35B-8B4E-40F0-9B8B-FEB9BC88D394}" type="datetimeFigureOut">
              <a:rPr lang="en-GB" smtClean="0"/>
              <a:t>08/06/2017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564A8A-E182-4EE7-B71A-5F2950E13465}" type="slidenum">
              <a:rPr lang="en-GB" smtClean="0"/>
              <a:t>‹#›</a:t>
            </a:fld>
            <a:endParaRPr lang="en-GB"/>
          </a:p>
        </p:txBody>
      </p:sp>
    </p:spTree>
    <p:extLst>
      <p:ext uri="{BB962C8B-B14F-4D97-AF65-F5344CB8AC3E}">
        <p14:creationId xmlns:p14="http://schemas.microsoft.com/office/powerpoint/2010/main" val="2050376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07FF35B-8B4E-40F0-9B8B-FEB9BC88D394}" type="datetimeFigureOut">
              <a:rPr lang="en-GB" smtClean="0"/>
              <a:t>08/06/2017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564A8A-E182-4EE7-B71A-5F2950E13465}" type="slidenum">
              <a:rPr lang="en-GB" smtClean="0"/>
              <a:t>‹#›</a:t>
            </a:fld>
            <a:endParaRPr lang="en-GB"/>
          </a:p>
        </p:txBody>
      </p:sp>
    </p:spTree>
    <p:extLst>
      <p:ext uri="{BB962C8B-B14F-4D97-AF65-F5344CB8AC3E}">
        <p14:creationId xmlns:p14="http://schemas.microsoft.com/office/powerpoint/2010/main" val="630022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07FF35B-8B4E-40F0-9B8B-FEB9BC88D394}" type="datetimeFigureOut">
              <a:rPr lang="en-GB" smtClean="0"/>
              <a:t>08/06/2017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564A8A-E182-4EE7-B71A-5F2950E13465}" type="slidenum">
              <a:rPr lang="en-GB" smtClean="0"/>
              <a:t>‹#›</a:t>
            </a:fld>
            <a:endParaRPr lang="en-GB"/>
          </a:p>
        </p:txBody>
      </p:sp>
    </p:spTree>
    <p:extLst>
      <p:ext uri="{BB962C8B-B14F-4D97-AF65-F5344CB8AC3E}">
        <p14:creationId xmlns:p14="http://schemas.microsoft.com/office/powerpoint/2010/main" val="2500837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7FF35B-8B4E-40F0-9B8B-FEB9BC88D394}" type="datetimeFigureOut">
              <a:rPr lang="en-GB" smtClean="0"/>
              <a:t>08/06/2017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564A8A-E182-4EE7-B71A-5F2950E13465}" type="slidenum">
              <a:rPr lang="en-GB" smtClean="0"/>
              <a:t>‹#›</a:t>
            </a:fld>
            <a:endParaRPr lang="en-GB"/>
          </a:p>
        </p:txBody>
      </p:sp>
    </p:spTree>
    <p:extLst>
      <p:ext uri="{BB962C8B-B14F-4D97-AF65-F5344CB8AC3E}">
        <p14:creationId xmlns:p14="http://schemas.microsoft.com/office/powerpoint/2010/main" val="578862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7FF35B-8B4E-40F0-9B8B-FEB9BC88D394}" type="datetimeFigureOut">
              <a:rPr lang="en-GB" smtClean="0"/>
              <a:t>08/06/2017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564A8A-E182-4EE7-B71A-5F2950E13465}" type="slidenum">
              <a:rPr lang="en-GB" smtClean="0"/>
              <a:t>‹#›</a:t>
            </a:fld>
            <a:endParaRPr lang="en-GB"/>
          </a:p>
        </p:txBody>
      </p:sp>
    </p:spTree>
    <p:extLst>
      <p:ext uri="{BB962C8B-B14F-4D97-AF65-F5344CB8AC3E}">
        <p14:creationId xmlns:p14="http://schemas.microsoft.com/office/powerpoint/2010/main" val="3777472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87048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7FF35B-8B4E-40F0-9B8B-FEB9BC88D394}" type="datetimeFigureOut">
              <a:rPr lang="en-GB" smtClean="0"/>
              <a:t>08/06/2017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564A8A-E182-4EE7-B71A-5F2950E13465}" type="slidenum">
              <a:rPr lang="en-GB" smtClean="0"/>
              <a:t>‹#›</a:t>
            </a:fld>
            <a:endParaRPr lang="en-GB"/>
          </a:p>
        </p:txBody>
      </p:sp>
    </p:spTree>
    <p:extLst>
      <p:ext uri="{BB962C8B-B14F-4D97-AF65-F5344CB8AC3E}">
        <p14:creationId xmlns:p14="http://schemas.microsoft.com/office/powerpoint/2010/main" val="2666491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7FF35B-8B4E-40F0-9B8B-FEB9BC88D394}" type="datetimeFigureOut">
              <a:rPr lang="en-GB" smtClean="0"/>
              <a:t>08/06/2017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564A8A-E182-4EE7-B71A-5F2950E13465}" type="slidenum">
              <a:rPr lang="en-GB" smtClean="0"/>
              <a:t>‹#›</a:t>
            </a:fld>
            <a:endParaRPr lang="en-GB"/>
          </a:p>
        </p:txBody>
      </p:sp>
    </p:spTree>
    <p:extLst>
      <p:ext uri="{BB962C8B-B14F-4D97-AF65-F5344CB8AC3E}">
        <p14:creationId xmlns:p14="http://schemas.microsoft.com/office/powerpoint/2010/main" val="2180710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7FF35B-8B4E-40F0-9B8B-FEB9BC88D394}" type="datetimeFigureOut">
              <a:rPr lang="en-GB" smtClean="0"/>
              <a:t>08/06/2017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564A8A-E182-4EE7-B71A-5F2950E13465}" type="slidenum">
              <a:rPr lang="en-GB" smtClean="0"/>
              <a:t>‹#›</a:t>
            </a:fld>
            <a:endParaRPr lang="en-GB"/>
          </a:p>
        </p:txBody>
      </p:sp>
    </p:spTree>
    <p:extLst>
      <p:ext uri="{BB962C8B-B14F-4D97-AF65-F5344CB8AC3E}">
        <p14:creationId xmlns:p14="http://schemas.microsoft.com/office/powerpoint/2010/main" val="1850854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Tree>
    <p:extLst>
      <p:ext uri="{BB962C8B-B14F-4D97-AF65-F5344CB8AC3E}">
        <p14:creationId xmlns:p14="http://schemas.microsoft.com/office/powerpoint/2010/main" val="1923442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5B098D6-E738-43B8-8EB7-FD83504B6F5F}" type="datetimeFigureOut">
              <a:rPr lang="en-GB" smtClean="0"/>
              <a:t>08/06/2017</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Tree>
    <p:extLst>
      <p:ext uri="{BB962C8B-B14F-4D97-AF65-F5344CB8AC3E}">
        <p14:creationId xmlns:p14="http://schemas.microsoft.com/office/powerpoint/2010/main" val="67022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5B098D6-E738-43B8-8EB7-FD83504B6F5F}" type="datetimeFigureOut">
              <a:rPr lang="en-GB" smtClean="0"/>
              <a:t>08/06/2017</a:t>
            </a:fld>
            <a:endParaRPr lang="en-GB"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ED55D57-45EA-4B7E-8DBA-EEA7FD044F04}" type="slidenum">
              <a:rPr lang="en-GB" smtClean="0"/>
              <a:t>‹#›</a:t>
            </a:fld>
            <a:endParaRPr lang="en-GB" dirty="0"/>
          </a:p>
        </p:txBody>
      </p:sp>
    </p:spTree>
    <p:extLst>
      <p:ext uri="{BB962C8B-B14F-4D97-AF65-F5344CB8AC3E}">
        <p14:creationId xmlns:p14="http://schemas.microsoft.com/office/powerpoint/2010/main" val="4018226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5B098D6-E738-43B8-8EB7-FD83504B6F5F}" type="datetimeFigureOut">
              <a:rPr lang="en-GB" smtClean="0"/>
              <a:t>08/06/2017</a:t>
            </a:fld>
            <a:endParaRPr lang="en-GB"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ED55D57-45EA-4B7E-8DBA-EEA7FD044F04}" type="slidenum">
              <a:rPr lang="en-GB" smtClean="0"/>
              <a:t>‹#›</a:t>
            </a:fld>
            <a:endParaRPr lang="en-GB" dirty="0"/>
          </a:p>
        </p:txBody>
      </p:sp>
    </p:spTree>
    <p:extLst>
      <p:ext uri="{BB962C8B-B14F-4D97-AF65-F5344CB8AC3E}">
        <p14:creationId xmlns:p14="http://schemas.microsoft.com/office/powerpoint/2010/main" val="2496820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5B098D6-E738-43B8-8EB7-FD83504B6F5F}" type="datetimeFigureOut">
              <a:rPr lang="en-GB" smtClean="0"/>
              <a:t>08/06/2017</a:t>
            </a:fld>
            <a:endParaRPr lang="en-GB"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ED55D57-45EA-4B7E-8DBA-EEA7FD044F04}" type="slidenum">
              <a:rPr lang="en-GB" smtClean="0"/>
              <a:t>‹#›</a:t>
            </a:fld>
            <a:endParaRPr lang="en-GB" dirty="0"/>
          </a:p>
        </p:txBody>
      </p:sp>
    </p:spTree>
    <p:extLst>
      <p:ext uri="{BB962C8B-B14F-4D97-AF65-F5344CB8AC3E}">
        <p14:creationId xmlns:p14="http://schemas.microsoft.com/office/powerpoint/2010/main" val="2142371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5B098D6-E738-43B8-8EB7-FD83504B6F5F}" type="datetimeFigureOut">
              <a:rPr lang="en-GB" smtClean="0"/>
              <a:t>08/06/2017</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ED55D57-45EA-4B7E-8DBA-EEA7FD044F04}" type="slidenum">
              <a:rPr lang="en-GB" smtClean="0"/>
              <a:t>‹#›</a:t>
            </a:fld>
            <a:endParaRPr lang="en-GB" dirty="0"/>
          </a:p>
        </p:txBody>
      </p:sp>
    </p:spTree>
    <p:extLst>
      <p:ext uri="{BB962C8B-B14F-4D97-AF65-F5344CB8AC3E}">
        <p14:creationId xmlns:p14="http://schemas.microsoft.com/office/powerpoint/2010/main" val="339769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5B098D6-E738-43B8-8EB7-FD83504B6F5F}" type="datetimeFigureOut">
              <a:rPr lang="en-GB" smtClean="0"/>
              <a:t>08/06/2017</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ED55D57-45EA-4B7E-8DBA-EEA7FD044F04}" type="slidenum">
              <a:rPr lang="en-GB" smtClean="0"/>
              <a:t>‹#›</a:t>
            </a:fld>
            <a:endParaRPr lang="en-GB" dirty="0"/>
          </a:p>
        </p:txBody>
      </p:sp>
    </p:spTree>
    <p:extLst>
      <p:ext uri="{BB962C8B-B14F-4D97-AF65-F5344CB8AC3E}">
        <p14:creationId xmlns:p14="http://schemas.microsoft.com/office/powerpoint/2010/main" val="704216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3" cstate="print">
            <a:extLst>
              <a:ext uri="{28A0092B-C50C-407E-A947-70E740481C1C}">
                <a14:useLocalDpi xmlns:a14="http://schemas.microsoft.com/office/drawing/2010/main" val="0"/>
              </a:ext>
            </a:extLst>
          </a:blip>
          <a:srcRect t="21127" r="58148" b="28697"/>
          <a:stretch/>
        </p:blipFill>
        <p:spPr>
          <a:xfrm>
            <a:off x="214872" y="5570463"/>
            <a:ext cx="2052872" cy="1170905"/>
          </a:xfrm>
          <a:prstGeom prst="rect">
            <a:avLst/>
          </a:prstGeom>
        </p:spPr>
      </p:pic>
    </p:spTree>
    <p:extLst>
      <p:ext uri="{BB962C8B-B14F-4D97-AF65-F5344CB8AC3E}">
        <p14:creationId xmlns:p14="http://schemas.microsoft.com/office/powerpoint/2010/main" val="3357408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7FF35B-8B4E-40F0-9B8B-FEB9BC88D394}" type="datetimeFigureOut">
              <a:rPr lang="en-GB" smtClean="0"/>
              <a:t>08/06/2017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64A8A-E182-4EE7-B71A-5F2950E13465}" type="slidenum">
              <a:rPr lang="en-GB" smtClean="0"/>
              <a:t>‹#›</a:t>
            </a:fld>
            <a:endParaRPr lang="en-GB"/>
          </a:p>
        </p:txBody>
      </p:sp>
    </p:spTree>
    <p:extLst>
      <p:ext uri="{BB962C8B-B14F-4D97-AF65-F5344CB8AC3E}">
        <p14:creationId xmlns:p14="http://schemas.microsoft.com/office/powerpoint/2010/main" val="2363275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uk/url?sa=i&amp;rct=j&amp;q=&amp;esrc=s&amp;frm=1&amp;source=images&amp;cd=&amp;cad=rja&amp;uact=8&amp;ved=0ahUKEwjajvKlwfbTAhVBnBQKHYvxDJoQjRwIBw&amp;url=https://knowmyneighbour.org/2016/07/19/muriel-house-time-to-talk-befriending-event/&amp;psig=AFQjCNFMT8VIXk_6H09xGpxxI5hOGRyasg&amp;ust=1495096102334766"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5.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21127" r="60711" b="23681"/>
          <a:stretch/>
        </p:blipFill>
        <p:spPr>
          <a:xfrm>
            <a:off x="1115616" y="44624"/>
            <a:ext cx="6120680" cy="4090552"/>
          </a:xfrm>
          <a:prstGeom prst="rect">
            <a:avLst/>
          </a:prstGeom>
        </p:spPr>
      </p:pic>
      <p:sp>
        <p:nvSpPr>
          <p:cNvPr id="6" name="Subtitle 2"/>
          <p:cNvSpPr txBox="1">
            <a:spLocks/>
          </p:cNvSpPr>
          <p:nvPr/>
        </p:nvSpPr>
        <p:spPr>
          <a:xfrm>
            <a:off x="1259632" y="3671664"/>
            <a:ext cx="8208912" cy="2061592"/>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3500" dirty="0" smtClean="0">
                <a:solidFill>
                  <a:srgbClr val="162259"/>
                </a:solidFill>
                <a:latin typeface="Arial" panose="020B0604020202020204" pitchFamily="34" charset="0"/>
                <a:cs typeface="Arial" panose="020B0604020202020204" pitchFamily="34" charset="0"/>
              </a:rPr>
              <a:t>Citywide Connect: Spring 2017 Locality Hubs Evaluation </a:t>
            </a:r>
          </a:p>
          <a:p>
            <a:pPr marL="0" indent="0" algn="ctr">
              <a:buNone/>
            </a:pPr>
            <a:endParaRPr lang="en-GB" sz="1800" dirty="0" smtClean="0">
              <a:latin typeface="Arial" panose="020B0604020202020204" pitchFamily="34" charset="0"/>
              <a:cs typeface="Arial" panose="020B0604020202020204" pitchFamily="34" charset="0"/>
            </a:endParaRPr>
          </a:p>
          <a:p>
            <a:pPr marL="0" lvl="0" indent="0" fontAlgn="base">
              <a:spcBef>
                <a:spcPct val="0"/>
              </a:spcBef>
              <a:spcAft>
                <a:spcPct val="0"/>
              </a:spcAft>
              <a:buNone/>
            </a:pPr>
            <a:r>
              <a:rPr lang="en-GB" sz="2800" dirty="0" smtClean="0">
                <a:solidFill>
                  <a:srgbClr val="162259"/>
                </a:solidFill>
                <a:latin typeface="Arial" pitchFamily="34" charset="0"/>
                <a:cs typeface="Times New Roman" pitchFamily="18" charset="0"/>
              </a:rPr>
              <a:t>Presentation to the Partnership Board</a:t>
            </a:r>
          </a:p>
          <a:p>
            <a:pPr marL="0" lvl="0" indent="0" fontAlgn="base">
              <a:spcBef>
                <a:spcPct val="0"/>
              </a:spcBef>
              <a:spcAft>
                <a:spcPct val="0"/>
              </a:spcAft>
              <a:buNone/>
            </a:pPr>
            <a:r>
              <a:rPr lang="en-GB" sz="2800" dirty="0" smtClean="0">
                <a:solidFill>
                  <a:srgbClr val="162259"/>
                </a:solidFill>
                <a:latin typeface="Arial" pitchFamily="34" charset="0"/>
                <a:cs typeface="Times New Roman" pitchFamily="18" charset="0"/>
              </a:rPr>
              <a:t> </a:t>
            </a:r>
          </a:p>
          <a:p>
            <a:pPr marL="0" lvl="0" indent="0" fontAlgn="base">
              <a:spcBef>
                <a:spcPct val="0"/>
              </a:spcBef>
              <a:spcAft>
                <a:spcPct val="0"/>
              </a:spcAft>
              <a:buNone/>
            </a:pPr>
            <a:r>
              <a:rPr lang="en-GB" sz="2800" dirty="0" smtClean="0">
                <a:solidFill>
                  <a:srgbClr val="162259"/>
                </a:solidFill>
                <a:latin typeface="Arial" pitchFamily="34" charset="0"/>
                <a:cs typeface="Times New Roman" pitchFamily="18" charset="0"/>
              </a:rPr>
              <a:t>23</a:t>
            </a:r>
            <a:r>
              <a:rPr lang="en-GB" sz="2800" baseline="30000" dirty="0" smtClean="0">
                <a:solidFill>
                  <a:srgbClr val="162259"/>
                </a:solidFill>
                <a:latin typeface="Arial" pitchFamily="34" charset="0"/>
                <a:cs typeface="Times New Roman" pitchFamily="18" charset="0"/>
              </a:rPr>
              <a:t>rd</a:t>
            </a:r>
            <a:r>
              <a:rPr lang="en-GB" sz="2800" dirty="0" smtClean="0">
                <a:solidFill>
                  <a:srgbClr val="162259"/>
                </a:solidFill>
                <a:latin typeface="Arial" pitchFamily="34" charset="0"/>
                <a:cs typeface="Times New Roman" pitchFamily="18" charset="0"/>
              </a:rPr>
              <a:t> May 2017</a:t>
            </a:r>
            <a:endParaRPr lang="en-GB" sz="2800" dirty="0">
              <a:solidFill>
                <a:srgbClr val="162259"/>
              </a:solidFill>
              <a:latin typeface="Arial" pitchFamily="34" charset="0"/>
              <a:cs typeface="Arial" pitchFamily="34" charset="0"/>
            </a:endParaRPr>
          </a:p>
        </p:txBody>
      </p:sp>
      <p:pic>
        <p:nvPicPr>
          <p:cNvPr id="11266" name="Picture 3" descr="X:\Accessible city\logo BHC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5517232"/>
            <a:ext cx="1458806"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descr="X:\Accessible city\ccg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5733256"/>
            <a:ext cx="2249729"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390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7504" y="361529"/>
            <a:ext cx="8875192" cy="835223"/>
          </a:xfrm>
          <a:prstGeom prst="rect">
            <a:avLst/>
          </a:prstGeom>
        </p:spPr>
        <p:txBody>
          <a:bodyP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dirty="0" smtClean="0">
                <a:solidFill>
                  <a:srgbClr val="65B32E"/>
                </a:solidFill>
                <a:latin typeface="Helvetica" pitchFamily="34" charset="0"/>
              </a:rPr>
              <a:t>Operational effectiveness</a:t>
            </a:r>
            <a:endParaRPr lang="en-GB" dirty="0" smtClean="0">
              <a:solidFill>
                <a:srgbClr val="65B32E"/>
              </a:solidFill>
              <a:latin typeface="Helvetica" pitchFamily="34" charset="0"/>
            </a:endParaRPr>
          </a:p>
        </p:txBody>
      </p:sp>
      <p:graphicFrame>
        <p:nvGraphicFramePr>
          <p:cNvPr id="8" name="Chart 7"/>
          <p:cNvGraphicFramePr>
            <a:graphicFrameLocks noChangeAspect="1"/>
          </p:cNvGraphicFramePr>
          <p:nvPr>
            <p:extLst>
              <p:ext uri="{D42A27DB-BD31-4B8C-83A1-F6EECF244321}">
                <p14:modId xmlns:p14="http://schemas.microsoft.com/office/powerpoint/2010/main" val="1626921615"/>
              </p:ext>
            </p:extLst>
          </p:nvPr>
        </p:nvGraphicFramePr>
        <p:xfrm>
          <a:off x="1486014" y="1340768"/>
          <a:ext cx="6118171"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841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7504" y="116632"/>
            <a:ext cx="8875192" cy="835223"/>
          </a:xfrm>
          <a:prstGeom prst="rect">
            <a:avLst/>
          </a:prstGeom>
        </p:spPr>
        <p:txBody>
          <a:bodyP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600" dirty="0" smtClean="0">
                <a:solidFill>
                  <a:srgbClr val="65B32E"/>
                </a:solidFill>
                <a:latin typeface="Arial" panose="020B0604020202020204" pitchFamily="34" charset="0"/>
                <a:cs typeface="Arial" panose="020B0604020202020204" pitchFamily="34" charset="0"/>
              </a:rPr>
              <a:t>Post event intentions</a:t>
            </a:r>
            <a:endParaRPr lang="en-GB" sz="3600" dirty="0" smtClean="0">
              <a:solidFill>
                <a:srgbClr val="65B32E"/>
              </a:solidFill>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495" y="692696"/>
            <a:ext cx="7243897" cy="493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743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57026" y="2348880"/>
            <a:ext cx="4170958" cy="835223"/>
          </a:xfrm>
          <a:prstGeom prst="rect">
            <a:avLst/>
          </a:prstGeom>
        </p:spPr>
        <p:txBody>
          <a:bodyP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6000" dirty="0" smtClean="0">
                <a:solidFill>
                  <a:srgbClr val="65B32E"/>
                </a:solidFill>
                <a:latin typeface="Arial" panose="020B0604020202020204" pitchFamily="34" charset="0"/>
                <a:cs typeface="Arial" panose="020B0604020202020204" pitchFamily="34" charset="0"/>
              </a:rPr>
              <a:t>Pledging for action</a:t>
            </a:r>
            <a:endParaRPr lang="en-GB" sz="6000" dirty="0" smtClean="0">
              <a:solidFill>
                <a:srgbClr val="65B32E"/>
              </a:solidFill>
              <a:latin typeface="Arial" panose="020B0604020202020204" pitchFamily="34" charset="0"/>
              <a:cs typeface="Arial" panose="020B0604020202020204" pitchFamily="34" charset="0"/>
            </a:endParaRPr>
          </a:p>
        </p:txBody>
      </p:sp>
      <p:pic>
        <p:nvPicPr>
          <p:cNvPr id="2050" name="Picture 2" descr="C:\Users\tracey.maitland\AppData\Local\Microsoft\Windows\Temporary Internet Files\Content.Outlook\LCN8PH12\IMG_20170405_1433043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6579" y="164346"/>
            <a:ext cx="3651885" cy="6492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469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noChangeAspect="1"/>
          </p:cNvGraphicFramePr>
          <p:nvPr>
            <p:extLst>
              <p:ext uri="{D42A27DB-BD31-4B8C-83A1-F6EECF244321}">
                <p14:modId xmlns:p14="http://schemas.microsoft.com/office/powerpoint/2010/main" val="3887722535"/>
              </p:ext>
            </p:extLst>
          </p:nvPr>
        </p:nvGraphicFramePr>
        <p:xfrm>
          <a:off x="221794" y="1268760"/>
          <a:ext cx="8731175" cy="4032447"/>
        </p:xfrm>
        <a:graphic>
          <a:graphicData uri="http://schemas.openxmlformats.org/drawingml/2006/table">
            <a:tbl>
              <a:tblPr>
                <a:tableStyleId>{5C22544A-7EE6-4342-B048-85BDC9FD1C3A}</a:tableStyleId>
              </a:tblPr>
              <a:tblGrid>
                <a:gridCol w="1470935"/>
                <a:gridCol w="1160822"/>
                <a:gridCol w="605647"/>
                <a:gridCol w="857999"/>
                <a:gridCol w="656116"/>
                <a:gridCol w="1044806"/>
                <a:gridCol w="513599"/>
                <a:gridCol w="660341"/>
                <a:gridCol w="1027198"/>
                <a:gridCol w="733712"/>
              </a:tblGrid>
              <a:tr h="501831">
                <a:tc>
                  <a:txBody>
                    <a:bodyPr/>
                    <a:lstStyle/>
                    <a:p>
                      <a:endParaRPr lang="en-US" sz="900" dirty="0">
                        <a:effectLst/>
                        <a:latin typeface="Times New Roman"/>
                      </a:endParaRPr>
                    </a:p>
                  </a:txBody>
                  <a:tcPr marL="7154" marR="7154" marT="7154" marB="0" anchor="b">
                    <a:solidFill>
                      <a:schemeClr val="bg1"/>
                    </a:solidFill>
                  </a:tcPr>
                </a:tc>
                <a:tc>
                  <a:txBody>
                    <a:bodyPr/>
                    <a:lstStyle/>
                    <a:p>
                      <a:endParaRPr lang="en-US" sz="900" dirty="0">
                        <a:effectLst/>
                        <a:latin typeface="Times New Roman"/>
                      </a:endParaRPr>
                    </a:p>
                  </a:txBody>
                  <a:tcPr marL="7154" marR="7154" marT="7154" marB="0" anchor="b">
                    <a:solidFill>
                      <a:schemeClr val="bg1"/>
                    </a:solidFill>
                  </a:tcPr>
                </a:tc>
                <a:tc gridSpan="8">
                  <a:txBody>
                    <a:bodyPr/>
                    <a:lstStyle/>
                    <a:p>
                      <a:pPr marL="0" marR="0">
                        <a:spcBef>
                          <a:spcPts val="0"/>
                        </a:spcBef>
                        <a:spcAft>
                          <a:spcPts val="0"/>
                        </a:spcAft>
                      </a:pPr>
                      <a:r>
                        <a:rPr lang="en-US" sz="1000" b="1" dirty="0">
                          <a:effectLst/>
                        </a:rPr>
                        <a:t> </a:t>
                      </a:r>
                    </a:p>
                    <a:p>
                      <a:pPr marL="0" marR="0" algn="ctr">
                        <a:spcBef>
                          <a:spcPts val="0"/>
                        </a:spcBef>
                        <a:spcAft>
                          <a:spcPts val="0"/>
                        </a:spcAft>
                      </a:pPr>
                      <a:r>
                        <a:rPr lang="en-US" sz="1800" b="0" dirty="0">
                          <a:solidFill>
                            <a:schemeClr val="bg1"/>
                          </a:solidFill>
                          <a:effectLst/>
                          <a:latin typeface="Arial" panose="020B0604020202020204" pitchFamily="34" charset="0"/>
                          <a:cs typeface="Arial" panose="020B0604020202020204" pitchFamily="34" charset="0"/>
                        </a:rPr>
                        <a:t>Sector Pledged With</a:t>
                      </a:r>
                      <a:endParaRPr lang="en-US" sz="1800" b="0" dirty="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9749">
                <a:tc>
                  <a:txBody>
                    <a:bodyPr/>
                    <a:lstStyle/>
                    <a:p>
                      <a:pPr marL="0" marR="0">
                        <a:spcBef>
                          <a:spcPts val="0"/>
                        </a:spcBef>
                        <a:spcAft>
                          <a:spcPts val="0"/>
                        </a:spcAft>
                      </a:pPr>
                      <a:r>
                        <a:rPr lang="en-US" sz="1600" b="0" dirty="0">
                          <a:solidFill>
                            <a:schemeClr val="bg1"/>
                          </a:solidFill>
                          <a:effectLst/>
                          <a:latin typeface="Arial" panose="020B0604020202020204" pitchFamily="34" charset="0"/>
                          <a:cs typeface="Arial" panose="020B0604020202020204" pitchFamily="34" charset="0"/>
                        </a:rPr>
                        <a:t>Lead Pledge Partner</a:t>
                      </a:r>
                      <a:endParaRPr lang="en-US" sz="1600" b="0" dirty="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c>
                  <a:txBody>
                    <a:bodyPr/>
                    <a:lstStyle/>
                    <a:p>
                      <a:pPr marL="0" marR="0" algn="ctr">
                        <a:spcBef>
                          <a:spcPts val="0"/>
                        </a:spcBef>
                        <a:spcAft>
                          <a:spcPts val="0"/>
                        </a:spcAft>
                      </a:pPr>
                      <a:r>
                        <a:rPr lang="en-US" sz="1600" b="0" dirty="0">
                          <a:effectLst/>
                          <a:latin typeface="Arial" panose="020B0604020202020204" pitchFamily="34" charset="0"/>
                          <a:cs typeface="Arial" panose="020B0604020202020204" pitchFamily="34" charset="0"/>
                        </a:rPr>
                        <a:t>Number of pledges</a:t>
                      </a:r>
                      <a:endParaRPr lang="en-US" sz="1600" b="0" dirty="0">
                        <a:effectLst/>
                        <a:latin typeface="Arial" panose="020B0604020202020204" pitchFamily="34" charset="0"/>
                        <a:ea typeface="Times New Roman"/>
                        <a:cs typeface="Arial" panose="020B0604020202020204" pitchFamily="34" charset="0"/>
                      </a:endParaRPr>
                    </a:p>
                  </a:txBody>
                  <a:tcPr marL="7154" marR="7154" marT="7154" marB="0" anchor="b">
                    <a:solidFill>
                      <a:srgbClr val="65B32E"/>
                    </a:solidFill>
                  </a:tcPr>
                </a:tc>
                <a:tc>
                  <a:txBody>
                    <a:bodyPr/>
                    <a:lstStyle/>
                    <a:p>
                      <a:pPr marL="0" marR="0" algn="ctr">
                        <a:spcBef>
                          <a:spcPts val="0"/>
                        </a:spcBef>
                        <a:spcAft>
                          <a:spcPts val="0"/>
                        </a:spcAft>
                      </a:pPr>
                      <a:r>
                        <a:rPr lang="en-US" sz="1600" b="0" dirty="0">
                          <a:solidFill>
                            <a:schemeClr val="bg1"/>
                          </a:solidFill>
                          <a:effectLst/>
                          <a:latin typeface="Arial" panose="020B0604020202020204" pitchFamily="34" charset="0"/>
                          <a:cs typeface="Arial" panose="020B0604020202020204" pitchFamily="34" charset="0"/>
                        </a:rPr>
                        <a:t>CVS</a:t>
                      </a:r>
                      <a:endParaRPr lang="en-US" sz="1600" b="0" dirty="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c>
                  <a:txBody>
                    <a:bodyPr/>
                    <a:lstStyle/>
                    <a:p>
                      <a:pPr marL="0" marR="0" algn="ctr">
                        <a:spcBef>
                          <a:spcPts val="0"/>
                        </a:spcBef>
                        <a:spcAft>
                          <a:spcPts val="0"/>
                        </a:spcAft>
                      </a:pPr>
                      <a:r>
                        <a:rPr lang="en-US" sz="1600" b="0" dirty="0">
                          <a:solidFill>
                            <a:schemeClr val="bg1"/>
                          </a:solidFill>
                          <a:effectLst/>
                          <a:latin typeface="Arial" panose="020B0604020202020204" pitchFamily="34" charset="0"/>
                          <a:cs typeface="Arial" panose="020B0604020202020204" pitchFamily="34" charset="0"/>
                        </a:rPr>
                        <a:t>Local authority</a:t>
                      </a:r>
                      <a:endParaRPr lang="en-US" sz="1600" b="0" dirty="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c>
                  <a:txBody>
                    <a:bodyPr/>
                    <a:lstStyle/>
                    <a:p>
                      <a:pPr marL="0" marR="0" algn="ctr">
                        <a:spcBef>
                          <a:spcPts val="0"/>
                        </a:spcBef>
                        <a:spcAft>
                          <a:spcPts val="0"/>
                        </a:spcAft>
                      </a:pPr>
                      <a:r>
                        <a:rPr lang="en-US" sz="1600" b="0" dirty="0">
                          <a:solidFill>
                            <a:schemeClr val="bg1"/>
                          </a:solidFill>
                          <a:effectLst/>
                          <a:latin typeface="Arial" panose="020B0604020202020204" pitchFamily="34" charset="0"/>
                          <a:cs typeface="Arial" panose="020B0604020202020204" pitchFamily="34" charset="0"/>
                        </a:rPr>
                        <a:t>Private</a:t>
                      </a:r>
                      <a:endParaRPr lang="en-US" sz="1600" b="0" dirty="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c>
                  <a:txBody>
                    <a:bodyPr/>
                    <a:lstStyle/>
                    <a:p>
                      <a:pPr marL="0" marR="0" algn="ctr">
                        <a:spcBef>
                          <a:spcPts val="0"/>
                        </a:spcBef>
                        <a:spcAft>
                          <a:spcPts val="0"/>
                        </a:spcAft>
                      </a:pPr>
                      <a:r>
                        <a:rPr lang="en-US" sz="1600" b="0" dirty="0">
                          <a:solidFill>
                            <a:schemeClr val="bg1"/>
                          </a:solidFill>
                          <a:effectLst/>
                          <a:latin typeface="Arial" panose="020B0604020202020204" pitchFamily="34" charset="0"/>
                          <a:cs typeface="Arial" panose="020B0604020202020204" pitchFamily="34" charset="0"/>
                        </a:rPr>
                        <a:t>Emergency Services</a:t>
                      </a:r>
                      <a:endParaRPr lang="en-US" sz="1600" b="0" dirty="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c>
                  <a:txBody>
                    <a:bodyPr/>
                    <a:lstStyle/>
                    <a:p>
                      <a:pPr marL="0" marR="0" algn="ctr">
                        <a:spcBef>
                          <a:spcPts val="0"/>
                        </a:spcBef>
                        <a:spcAft>
                          <a:spcPts val="0"/>
                        </a:spcAft>
                      </a:pPr>
                      <a:r>
                        <a:rPr lang="en-US" sz="1600" b="0" dirty="0">
                          <a:solidFill>
                            <a:schemeClr val="bg1"/>
                          </a:solidFill>
                          <a:effectLst/>
                          <a:latin typeface="Arial" panose="020B0604020202020204" pitchFamily="34" charset="0"/>
                          <a:cs typeface="Arial" panose="020B0604020202020204" pitchFamily="34" charset="0"/>
                        </a:rPr>
                        <a:t>Faith</a:t>
                      </a:r>
                      <a:endParaRPr lang="en-US" sz="1600" b="0" dirty="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c>
                  <a:txBody>
                    <a:bodyPr/>
                    <a:lstStyle/>
                    <a:p>
                      <a:pPr marL="0" marR="0" algn="ctr">
                        <a:spcBef>
                          <a:spcPts val="0"/>
                        </a:spcBef>
                        <a:spcAft>
                          <a:spcPts val="0"/>
                        </a:spcAft>
                      </a:pPr>
                      <a:r>
                        <a:rPr lang="en-US" sz="1600" b="0" dirty="0">
                          <a:solidFill>
                            <a:schemeClr val="bg1"/>
                          </a:solidFill>
                          <a:effectLst/>
                          <a:latin typeface="Arial" panose="020B0604020202020204" pitchFamily="34" charset="0"/>
                          <a:cs typeface="Arial" panose="020B0604020202020204" pitchFamily="34" charset="0"/>
                        </a:rPr>
                        <a:t>Health</a:t>
                      </a:r>
                      <a:endParaRPr lang="en-US" sz="1600" b="0" dirty="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c>
                  <a:txBody>
                    <a:bodyPr/>
                    <a:lstStyle/>
                    <a:p>
                      <a:pPr marL="0" marR="0" algn="ctr">
                        <a:spcBef>
                          <a:spcPts val="0"/>
                        </a:spcBef>
                        <a:spcAft>
                          <a:spcPts val="0"/>
                        </a:spcAft>
                      </a:pPr>
                      <a:r>
                        <a:rPr lang="en-US" sz="1600" b="0">
                          <a:solidFill>
                            <a:schemeClr val="bg1"/>
                          </a:solidFill>
                          <a:effectLst/>
                          <a:latin typeface="Arial" panose="020B0604020202020204" pitchFamily="34" charset="0"/>
                          <a:cs typeface="Arial" panose="020B0604020202020204" pitchFamily="34" charset="0"/>
                        </a:rPr>
                        <a:t>CIC/Social Enterprise</a:t>
                      </a:r>
                      <a:endParaRPr lang="en-US" sz="1600" b="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c>
                  <a:txBody>
                    <a:bodyPr/>
                    <a:lstStyle/>
                    <a:p>
                      <a:pPr marL="0" marR="0" algn="ctr">
                        <a:spcBef>
                          <a:spcPts val="0"/>
                        </a:spcBef>
                        <a:spcAft>
                          <a:spcPts val="0"/>
                        </a:spcAft>
                      </a:pPr>
                      <a:r>
                        <a:rPr lang="en-US" sz="1600" b="0" dirty="0">
                          <a:solidFill>
                            <a:schemeClr val="bg1"/>
                          </a:solidFill>
                          <a:effectLst/>
                          <a:latin typeface="Arial" panose="020B0604020202020204" pitchFamily="34" charset="0"/>
                          <a:cs typeface="Arial" panose="020B0604020202020204" pitchFamily="34" charset="0"/>
                        </a:rPr>
                        <a:t>Multiple</a:t>
                      </a:r>
                      <a:endParaRPr lang="en-US" sz="1600" b="0" dirty="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r>
              <a:tr h="539749">
                <a:tc>
                  <a:txBody>
                    <a:bodyPr/>
                    <a:lstStyle/>
                    <a:p>
                      <a:pPr marL="0" marR="0">
                        <a:spcBef>
                          <a:spcPts val="0"/>
                        </a:spcBef>
                        <a:spcAft>
                          <a:spcPts val="0"/>
                        </a:spcAft>
                      </a:pPr>
                      <a:r>
                        <a:rPr lang="en-US" sz="1600" b="0" dirty="0">
                          <a:solidFill>
                            <a:schemeClr val="bg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600" b="0" dirty="0">
                          <a:solidFill>
                            <a:schemeClr val="bg1"/>
                          </a:solidFill>
                          <a:effectLst/>
                          <a:latin typeface="Arial" panose="020B0604020202020204" pitchFamily="34" charset="0"/>
                          <a:cs typeface="Arial" panose="020B0604020202020204" pitchFamily="34" charset="0"/>
                        </a:rPr>
                        <a:t>CVS</a:t>
                      </a:r>
                      <a:endParaRPr lang="en-US" sz="1600" b="0" dirty="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c>
                  <a:txBody>
                    <a:bodyPr/>
                    <a:lstStyle/>
                    <a:p>
                      <a:pPr marL="0" marR="0" algn="ctr">
                        <a:spcBef>
                          <a:spcPts val="0"/>
                        </a:spcBef>
                        <a:spcAft>
                          <a:spcPts val="0"/>
                        </a:spcAft>
                      </a:pPr>
                      <a:r>
                        <a:rPr lang="en-US" sz="1600" b="0" dirty="0">
                          <a:effectLst/>
                          <a:latin typeface="Arial" panose="020B0604020202020204" pitchFamily="34" charset="0"/>
                          <a:cs typeface="Arial" panose="020B0604020202020204" pitchFamily="34" charset="0"/>
                        </a:rPr>
                        <a:t>29</a:t>
                      </a:r>
                      <a:endParaRPr lang="en-US" sz="1600" b="0" dirty="0">
                        <a:effectLst/>
                        <a:latin typeface="Arial" panose="020B0604020202020204" pitchFamily="34" charset="0"/>
                        <a:ea typeface="Times New Roman"/>
                        <a:cs typeface="Arial" panose="020B0604020202020204" pitchFamily="34" charset="0"/>
                      </a:endParaRPr>
                    </a:p>
                  </a:txBody>
                  <a:tcPr marL="7154" marR="7154" marT="7154" marB="0" anchor="b">
                    <a:solidFill>
                      <a:srgbClr val="65B32E"/>
                    </a:solidFill>
                  </a:tcPr>
                </a:tc>
                <a:tc>
                  <a:txBody>
                    <a:bodyPr/>
                    <a:lstStyle/>
                    <a:p>
                      <a:pPr marL="0" marR="0" algn="ctr">
                        <a:spcBef>
                          <a:spcPts val="0"/>
                        </a:spcBef>
                        <a:spcAft>
                          <a:spcPts val="0"/>
                        </a:spcAft>
                      </a:pPr>
                      <a:r>
                        <a:rPr lang="en-US" sz="1600" b="0" dirty="0">
                          <a:solidFill>
                            <a:schemeClr val="bg1"/>
                          </a:solidFill>
                          <a:effectLst/>
                          <a:latin typeface="Arial" panose="020B0604020202020204" pitchFamily="34" charset="0"/>
                          <a:cs typeface="Arial" panose="020B0604020202020204" pitchFamily="34" charset="0"/>
                        </a:rPr>
                        <a:t>21</a:t>
                      </a:r>
                      <a:endParaRPr lang="en-US" sz="1600" b="0" dirty="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c>
                  <a:txBody>
                    <a:bodyPr/>
                    <a:lstStyle/>
                    <a:p>
                      <a:pPr marL="0" marR="0" algn="ctr">
                        <a:spcBef>
                          <a:spcPts val="0"/>
                        </a:spcBef>
                        <a:spcAft>
                          <a:spcPts val="0"/>
                        </a:spcAft>
                      </a:pPr>
                      <a:r>
                        <a:rPr lang="en-US" sz="1600" b="0" dirty="0">
                          <a:solidFill>
                            <a:schemeClr val="bg1"/>
                          </a:solidFill>
                          <a:effectLst/>
                          <a:latin typeface="Arial" panose="020B0604020202020204" pitchFamily="34" charset="0"/>
                          <a:cs typeface="Arial" panose="020B0604020202020204" pitchFamily="34" charset="0"/>
                        </a:rPr>
                        <a:t>1</a:t>
                      </a:r>
                      <a:endParaRPr lang="en-US" sz="1600" b="0" dirty="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c>
                  <a:txBody>
                    <a:bodyPr/>
                    <a:lstStyle/>
                    <a:p>
                      <a:pPr marL="0" marR="0" algn="ctr">
                        <a:spcBef>
                          <a:spcPts val="0"/>
                        </a:spcBef>
                        <a:spcAft>
                          <a:spcPts val="0"/>
                        </a:spcAft>
                      </a:pPr>
                      <a:r>
                        <a:rPr lang="en-US" sz="1600" b="0">
                          <a:solidFill>
                            <a:schemeClr val="bg1"/>
                          </a:solidFill>
                          <a:effectLst/>
                          <a:latin typeface="Arial" panose="020B0604020202020204" pitchFamily="34" charset="0"/>
                          <a:cs typeface="Arial" panose="020B0604020202020204" pitchFamily="34" charset="0"/>
                        </a:rPr>
                        <a:t>1</a:t>
                      </a:r>
                      <a:endParaRPr lang="en-US" sz="1600" b="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c>
                  <a:txBody>
                    <a:bodyPr/>
                    <a:lstStyle/>
                    <a:p>
                      <a:pPr marL="0" marR="0" algn="ctr">
                        <a:spcBef>
                          <a:spcPts val="0"/>
                        </a:spcBef>
                        <a:spcAft>
                          <a:spcPts val="0"/>
                        </a:spcAft>
                      </a:pPr>
                      <a:r>
                        <a:rPr lang="en-US" sz="1600" b="0">
                          <a:solidFill>
                            <a:schemeClr val="bg1"/>
                          </a:solidFill>
                          <a:effectLst/>
                          <a:latin typeface="Arial" panose="020B0604020202020204" pitchFamily="34" charset="0"/>
                          <a:cs typeface="Arial" panose="020B0604020202020204" pitchFamily="34" charset="0"/>
                        </a:rPr>
                        <a:t>0</a:t>
                      </a:r>
                      <a:endParaRPr lang="en-US" sz="1600" b="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c>
                  <a:txBody>
                    <a:bodyPr/>
                    <a:lstStyle/>
                    <a:p>
                      <a:pPr marL="0" marR="0" algn="ctr">
                        <a:spcBef>
                          <a:spcPts val="0"/>
                        </a:spcBef>
                        <a:spcAft>
                          <a:spcPts val="0"/>
                        </a:spcAft>
                      </a:pPr>
                      <a:r>
                        <a:rPr lang="en-US" sz="1600" b="0">
                          <a:solidFill>
                            <a:schemeClr val="bg1"/>
                          </a:solidFill>
                          <a:effectLst/>
                          <a:latin typeface="Arial" panose="020B0604020202020204" pitchFamily="34" charset="0"/>
                          <a:cs typeface="Arial" panose="020B0604020202020204" pitchFamily="34" charset="0"/>
                        </a:rPr>
                        <a:t>1</a:t>
                      </a:r>
                      <a:endParaRPr lang="en-US" sz="1600" b="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c>
                  <a:txBody>
                    <a:bodyPr/>
                    <a:lstStyle/>
                    <a:p>
                      <a:pPr marL="0" marR="0" algn="ctr">
                        <a:spcBef>
                          <a:spcPts val="0"/>
                        </a:spcBef>
                        <a:spcAft>
                          <a:spcPts val="0"/>
                        </a:spcAft>
                      </a:pPr>
                      <a:r>
                        <a:rPr lang="en-US" sz="1600" b="0">
                          <a:solidFill>
                            <a:schemeClr val="bg1"/>
                          </a:solidFill>
                          <a:effectLst/>
                          <a:latin typeface="Arial" panose="020B0604020202020204" pitchFamily="34" charset="0"/>
                          <a:cs typeface="Arial" panose="020B0604020202020204" pitchFamily="34" charset="0"/>
                        </a:rPr>
                        <a:t>3</a:t>
                      </a:r>
                      <a:endParaRPr lang="en-US" sz="1600" b="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c>
                  <a:txBody>
                    <a:bodyPr/>
                    <a:lstStyle/>
                    <a:p>
                      <a:endParaRPr lang="en-US" sz="1600" b="0" dirty="0">
                        <a:solidFill>
                          <a:schemeClr val="bg1"/>
                        </a:solidFill>
                        <a:effectLst/>
                        <a:latin typeface="Arial" panose="020B0604020202020204" pitchFamily="34" charset="0"/>
                        <a:cs typeface="Arial" panose="020B0604020202020204" pitchFamily="34" charset="0"/>
                      </a:endParaRPr>
                    </a:p>
                  </a:txBody>
                  <a:tcPr marL="7154" marR="7154" marT="7154" marB="0" anchor="b">
                    <a:solidFill>
                      <a:srgbClr val="162259"/>
                    </a:solidFill>
                  </a:tcPr>
                </a:tc>
                <a:tc>
                  <a:txBody>
                    <a:bodyPr/>
                    <a:lstStyle/>
                    <a:p>
                      <a:pPr marL="0" marR="0" algn="ctr">
                        <a:spcBef>
                          <a:spcPts val="0"/>
                        </a:spcBef>
                        <a:spcAft>
                          <a:spcPts val="0"/>
                        </a:spcAft>
                      </a:pPr>
                      <a:r>
                        <a:rPr lang="en-US" sz="1600" b="0">
                          <a:solidFill>
                            <a:schemeClr val="bg1"/>
                          </a:solidFill>
                          <a:effectLst/>
                          <a:latin typeface="Arial" panose="020B0604020202020204" pitchFamily="34" charset="0"/>
                          <a:cs typeface="Arial" panose="020B0604020202020204" pitchFamily="34" charset="0"/>
                        </a:rPr>
                        <a:t>2</a:t>
                      </a:r>
                      <a:endParaRPr lang="en-US" sz="1600" b="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r>
              <a:tr h="274324">
                <a:tc>
                  <a:txBody>
                    <a:bodyPr/>
                    <a:lstStyle/>
                    <a:p>
                      <a:pPr marL="0" marR="0">
                        <a:spcBef>
                          <a:spcPts val="0"/>
                        </a:spcBef>
                        <a:spcAft>
                          <a:spcPts val="0"/>
                        </a:spcAft>
                      </a:pPr>
                      <a:r>
                        <a:rPr lang="en-US" sz="1600" b="0" dirty="0">
                          <a:solidFill>
                            <a:schemeClr val="bg1"/>
                          </a:solidFill>
                          <a:effectLst/>
                          <a:latin typeface="Arial" panose="020B0604020202020204" pitchFamily="34" charset="0"/>
                          <a:cs typeface="Arial" panose="020B0604020202020204" pitchFamily="34" charset="0"/>
                        </a:rPr>
                        <a:t>Local Authority</a:t>
                      </a:r>
                      <a:endParaRPr lang="en-US" sz="1600" b="0" dirty="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c>
                  <a:txBody>
                    <a:bodyPr/>
                    <a:lstStyle/>
                    <a:p>
                      <a:pPr marL="0" marR="0" algn="ctr">
                        <a:spcBef>
                          <a:spcPts val="0"/>
                        </a:spcBef>
                        <a:spcAft>
                          <a:spcPts val="0"/>
                        </a:spcAft>
                      </a:pPr>
                      <a:r>
                        <a:rPr lang="en-US" sz="1600" b="0" dirty="0">
                          <a:effectLst/>
                          <a:latin typeface="Arial" panose="020B0604020202020204" pitchFamily="34" charset="0"/>
                          <a:cs typeface="Arial" panose="020B0604020202020204" pitchFamily="34" charset="0"/>
                        </a:rPr>
                        <a:t>18</a:t>
                      </a:r>
                      <a:endParaRPr lang="en-US" sz="1600" b="0" dirty="0">
                        <a:effectLst/>
                        <a:latin typeface="Arial" panose="020B0604020202020204" pitchFamily="34" charset="0"/>
                        <a:ea typeface="Times New Roman"/>
                        <a:cs typeface="Arial" panose="020B0604020202020204" pitchFamily="34" charset="0"/>
                      </a:endParaRPr>
                    </a:p>
                  </a:txBody>
                  <a:tcPr marL="7154" marR="7154" marT="7154" marB="0" anchor="b">
                    <a:solidFill>
                      <a:srgbClr val="65B32E"/>
                    </a:solidFill>
                  </a:tcPr>
                </a:tc>
                <a:tc>
                  <a:txBody>
                    <a:bodyPr/>
                    <a:lstStyle/>
                    <a:p>
                      <a:pPr marL="0" marR="0" algn="ctr">
                        <a:spcBef>
                          <a:spcPts val="0"/>
                        </a:spcBef>
                        <a:spcAft>
                          <a:spcPts val="0"/>
                        </a:spcAft>
                      </a:pPr>
                      <a:r>
                        <a:rPr lang="en-US" sz="1600" b="0" dirty="0">
                          <a:solidFill>
                            <a:schemeClr val="bg1"/>
                          </a:solidFill>
                          <a:effectLst/>
                          <a:latin typeface="Arial" panose="020B0604020202020204" pitchFamily="34" charset="0"/>
                          <a:cs typeface="Arial" panose="020B0604020202020204" pitchFamily="34" charset="0"/>
                        </a:rPr>
                        <a:t>9</a:t>
                      </a:r>
                      <a:endParaRPr lang="en-US" sz="1600" b="0" dirty="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c>
                  <a:txBody>
                    <a:bodyPr/>
                    <a:lstStyle/>
                    <a:p>
                      <a:pPr marL="0" marR="0" algn="ctr">
                        <a:spcBef>
                          <a:spcPts val="0"/>
                        </a:spcBef>
                        <a:spcAft>
                          <a:spcPts val="0"/>
                        </a:spcAft>
                      </a:pPr>
                      <a:r>
                        <a:rPr lang="en-US" sz="1600" b="0" dirty="0">
                          <a:solidFill>
                            <a:schemeClr val="bg1"/>
                          </a:solidFill>
                          <a:effectLst/>
                          <a:latin typeface="Arial" panose="020B0604020202020204" pitchFamily="34" charset="0"/>
                          <a:cs typeface="Arial" panose="020B0604020202020204" pitchFamily="34" charset="0"/>
                        </a:rPr>
                        <a:t>5</a:t>
                      </a:r>
                      <a:endParaRPr lang="en-US" sz="1600" b="0" dirty="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c>
                  <a:txBody>
                    <a:bodyPr/>
                    <a:lstStyle/>
                    <a:p>
                      <a:endParaRPr lang="en-US" sz="1600" b="0">
                        <a:solidFill>
                          <a:schemeClr val="bg1"/>
                        </a:solidFill>
                        <a:effectLst/>
                        <a:latin typeface="Arial" panose="020B0604020202020204" pitchFamily="34" charset="0"/>
                        <a:cs typeface="Arial" panose="020B0604020202020204" pitchFamily="34" charset="0"/>
                      </a:endParaRPr>
                    </a:p>
                  </a:txBody>
                  <a:tcPr marL="7154" marR="7154" marT="7154" marB="0" anchor="b">
                    <a:solidFill>
                      <a:srgbClr val="162259"/>
                    </a:solidFill>
                  </a:tcPr>
                </a:tc>
                <a:tc>
                  <a:txBody>
                    <a:bodyPr/>
                    <a:lstStyle/>
                    <a:p>
                      <a:endParaRPr lang="en-US" sz="1600" b="0" dirty="0">
                        <a:solidFill>
                          <a:schemeClr val="bg1"/>
                        </a:solidFill>
                        <a:effectLst/>
                        <a:latin typeface="Arial" panose="020B0604020202020204" pitchFamily="34" charset="0"/>
                        <a:cs typeface="Arial" panose="020B0604020202020204" pitchFamily="34" charset="0"/>
                      </a:endParaRPr>
                    </a:p>
                  </a:txBody>
                  <a:tcPr marL="7154" marR="7154" marT="7154" marB="0" anchor="b">
                    <a:solidFill>
                      <a:srgbClr val="162259"/>
                    </a:solidFill>
                  </a:tcPr>
                </a:tc>
                <a:tc>
                  <a:txBody>
                    <a:bodyPr/>
                    <a:lstStyle/>
                    <a:p>
                      <a:pPr marL="0" marR="0" algn="ctr">
                        <a:spcBef>
                          <a:spcPts val="0"/>
                        </a:spcBef>
                        <a:spcAft>
                          <a:spcPts val="0"/>
                        </a:spcAft>
                      </a:pPr>
                      <a:r>
                        <a:rPr lang="en-US" sz="1600" b="0">
                          <a:solidFill>
                            <a:schemeClr val="bg1"/>
                          </a:solidFill>
                          <a:effectLst/>
                          <a:latin typeface="Arial" panose="020B0604020202020204" pitchFamily="34" charset="0"/>
                          <a:cs typeface="Arial" panose="020B0604020202020204" pitchFamily="34" charset="0"/>
                        </a:rPr>
                        <a:t>1</a:t>
                      </a:r>
                      <a:endParaRPr lang="en-US" sz="1600" b="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c>
                  <a:txBody>
                    <a:bodyPr/>
                    <a:lstStyle/>
                    <a:p>
                      <a:pPr marL="0" marR="0" algn="ctr">
                        <a:spcBef>
                          <a:spcPts val="0"/>
                        </a:spcBef>
                        <a:spcAft>
                          <a:spcPts val="0"/>
                        </a:spcAft>
                      </a:pPr>
                      <a:r>
                        <a:rPr lang="en-US" sz="1600" b="0">
                          <a:solidFill>
                            <a:schemeClr val="bg1"/>
                          </a:solidFill>
                          <a:effectLst/>
                          <a:latin typeface="Arial" panose="020B0604020202020204" pitchFamily="34" charset="0"/>
                          <a:cs typeface="Arial" panose="020B0604020202020204" pitchFamily="34" charset="0"/>
                        </a:rPr>
                        <a:t>1</a:t>
                      </a:r>
                      <a:endParaRPr lang="en-US" sz="1600" b="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c>
                  <a:txBody>
                    <a:bodyPr/>
                    <a:lstStyle/>
                    <a:p>
                      <a:endParaRPr lang="en-US" sz="1600" b="0">
                        <a:solidFill>
                          <a:schemeClr val="bg1"/>
                        </a:solidFill>
                        <a:effectLst/>
                        <a:latin typeface="Arial" panose="020B0604020202020204" pitchFamily="34" charset="0"/>
                        <a:cs typeface="Arial" panose="020B0604020202020204" pitchFamily="34" charset="0"/>
                      </a:endParaRPr>
                    </a:p>
                  </a:txBody>
                  <a:tcPr marL="7154" marR="7154" marT="7154" marB="0" anchor="b">
                    <a:solidFill>
                      <a:srgbClr val="162259"/>
                    </a:solidFill>
                  </a:tcPr>
                </a:tc>
                <a:tc>
                  <a:txBody>
                    <a:bodyPr/>
                    <a:lstStyle/>
                    <a:p>
                      <a:pPr marL="0" marR="0" algn="ctr">
                        <a:spcBef>
                          <a:spcPts val="0"/>
                        </a:spcBef>
                        <a:spcAft>
                          <a:spcPts val="0"/>
                        </a:spcAft>
                      </a:pPr>
                      <a:r>
                        <a:rPr lang="en-US" sz="1600" b="0">
                          <a:solidFill>
                            <a:schemeClr val="bg1"/>
                          </a:solidFill>
                          <a:effectLst/>
                          <a:latin typeface="Arial" panose="020B0604020202020204" pitchFamily="34" charset="0"/>
                          <a:cs typeface="Arial" panose="020B0604020202020204" pitchFamily="34" charset="0"/>
                        </a:rPr>
                        <a:t>2</a:t>
                      </a:r>
                      <a:endParaRPr lang="en-US" sz="1600" b="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r>
              <a:tr h="274324">
                <a:tc>
                  <a:txBody>
                    <a:bodyPr/>
                    <a:lstStyle/>
                    <a:p>
                      <a:pPr marL="0" marR="0">
                        <a:spcBef>
                          <a:spcPts val="0"/>
                        </a:spcBef>
                        <a:spcAft>
                          <a:spcPts val="0"/>
                        </a:spcAft>
                      </a:pPr>
                      <a:r>
                        <a:rPr lang="en-US" sz="1600" b="0" dirty="0">
                          <a:solidFill>
                            <a:schemeClr val="bg1"/>
                          </a:solidFill>
                          <a:effectLst/>
                          <a:latin typeface="Arial" panose="020B0604020202020204" pitchFamily="34" charset="0"/>
                          <a:cs typeface="Arial" panose="020B0604020202020204" pitchFamily="34" charset="0"/>
                        </a:rPr>
                        <a:t>Private</a:t>
                      </a:r>
                      <a:endParaRPr lang="en-US" sz="1600" b="0" dirty="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c>
                  <a:txBody>
                    <a:bodyPr/>
                    <a:lstStyle/>
                    <a:p>
                      <a:pPr marL="0" marR="0" algn="ctr">
                        <a:spcBef>
                          <a:spcPts val="0"/>
                        </a:spcBef>
                        <a:spcAft>
                          <a:spcPts val="0"/>
                        </a:spcAft>
                      </a:pPr>
                      <a:r>
                        <a:rPr lang="en-US" sz="1600" b="0" dirty="0">
                          <a:effectLst/>
                          <a:latin typeface="Arial" panose="020B0604020202020204" pitchFamily="34" charset="0"/>
                          <a:cs typeface="Arial" panose="020B0604020202020204" pitchFamily="34" charset="0"/>
                        </a:rPr>
                        <a:t>11</a:t>
                      </a:r>
                      <a:endParaRPr lang="en-US" sz="1600" b="0" dirty="0">
                        <a:effectLst/>
                        <a:latin typeface="Arial" panose="020B0604020202020204" pitchFamily="34" charset="0"/>
                        <a:ea typeface="Times New Roman"/>
                        <a:cs typeface="Arial" panose="020B0604020202020204" pitchFamily="34" charset="0"/>
                      </a:endParaRPr>
                    </a:p>
                  </a:txBody>
                  <a:tcPr marL="7154" marR="7154" marT="7154" marB="0" anchor="b">
                    <a:solidFill>
                      <a:srgbClr val="65B32E"/>
                    </a:solidFill>
                  </a:tcPr>
                </a:tc>
                <a:tc>
                  <a:txBody>
                    <a:bodyPr/>
                    <a:lstStyle/>
                    <a:p>
                      <a:pPr marL="0" marR="0" algn="ctr">
                        <a:spcBef>
                          <a:spcPts val="0"/>
                        </a:spcBef>
                        <a:spcAft>
                          <a:spcPts val="0"/>
                        </a:spcAft>
                      </a:pPr>
                      <a:r>
                        <a:rPr lang="en-US" sz="1600" b="0">
                          <a:solidFill>
                            <a:schemeClr val="bg1"/>
                          </a:solidFill>
                          <a:effectLst/>
                          <a:latin typeface="Arial" panose="020B0604020202020204" pitchFamily="34" charset="0"/>
                          <a:cs typeface="Arial" panose="020B0604020202020204" pitchFamily="34" charset="0"/>
                        </a:rPr>
                        <a:t>6</a:t>
                      </a:r>
                      <a:endParaRPr lang="en-US" sz="1600" b="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c>
                  <a:txBody>
                    <a:bodyPr/>
                    <a:lstStyle/>
                    <a:p>
                      <a:pPr marL="0" marR="0" algn="ctr">
                        <a:spcBef>
                          <a:spcPts val="0"/>
                        </a:spcBef>
                        <a:spcAft>
                          <a:spcPts val="0"/>
                        </a:spcAft>
                      </a:pPr>
                      <a:r>
                        <a:rPr lang="en-US" sz="1600" b="0">
                          <a:solidFill>
                            <a:schemeClr val="bg1"/>
                          </a:solidFill>
                          <a:effectLst/>
                          <a:latin typeface="Arial" panose="020B0604020202020204" pitchFamily="34" charset="0"/>
                          <a:cs typeface="Arial" panose="020B0604020202020204" pitchFamily="34" charset="0"/>
                        </a:rPr>
                        <a:t>2</a:t>
                      </a:r>
                      <a:endParaRPr lang="en-US" sz="1600" b="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c>
                  <a:txBody>
                    <a:bodyPr/>
                    <a:lstStyle/>
                    <a:p>
                      <a:pPr marL="0" marR="0" algn="ctr">
                        <a:spcBef>
                          <a:spcPts val="0"/>
                        </a:spcBef>
                        <a:spcAft>
                          <a:spcPts val="0"/>
                        </a:spcAft>
                      </a:pPr>
                      <a:r>
                        <a:rPr lang="en-US" sz="1600" b="0">
                          <a:solidFill>
                            <a:schemeClr val="bg1"/>
                          </a:solidFill>
                          <a:effectLst/>
                          <a:latin typeface="Arial" panose="020B0604020202020204" pitchFamily="34" charset="0"/>
                          <a:cs typeface="Arial" panose="020B0604020202020204" pitchFamily="34" charset="0"/>
                        </a:rPr>
                        <a:t>1</a:t>
                      </a:r>
                      <a:endParaRPr lang="en-US" sz="1600" b="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c>
                  <a:txBody>
                    <a:bodyPr/>
                    <a:lstStyle/>
                    <a:p>
                      <a:endParaRPr lang="en-US" sz="1600" b="0">
                        <a:solidFill>
                          <a:schemeClr val="bg1"/>
                        </a:solidFill>
                        <a:effectLst/>
                        <a:latin typeface="Arial" panose="020B0604020202020204" pitchFamily="34" charset="0"/>
                        <a:cs typeface="Arial" panose="020B0604020202020204" pitchFamily="34" charset="0"/>
                      </a:endParaRPr>
                    </a:p>
                  </a:txBody>
                  <a:tcPr marL="7154" marR="7154" marT="7154" marB="0" anchor="b">
                    <a:solidFill>
                      <a:srgbClr val="162259"/>
                    </a:solidFill>
                  </a:tcPr>
                </a:tc>
                <a:tc>
                  <a:txBody>
                    <a:bodyPr/>
                    <a:lstStyle/>
                    <a:p>
                      <a:endParaRPr lang="en-US" sz="1600" b="0">
                        <a:solidFill>
                          <a:schemeClr val="bg1"/>
                        </a:solidFill>
                        <a:effectLst/>
                        <a:latin typeface="Arial" panose="020B0604020202020204" pitchFamily="34" charset="0"/>
                        <a:cs typeface="Arial" panose="020B0604020202020204" pitchFamily="34" charset="0"/>
                      </a:endParaRPr>
                    </a:p>
                  </a:txBody>
                  <a:tcPr marL="7154" marR="7154" marT="7154" marB="0" anchor="b">
                    <a:solidFill>
                      <a:srgbClr val="162259"/>
                    </a:solidFill>
                  </a:tcPr>
                </a:tc>
                <a:tc>
                  <a:txBody>
                    <a:bodyPr/>
                    <a:lstStyle/>
                    <a:p>
                      <a:endParaRPr lang="en-US" sz="1600" b="0">
                        <a:solidFill>
                          <a:schemeClr val="bg1"/>
                        </a:solidFill>
                        <a:effectLst/>
                        <a:latin typeface="Arial" panose="020B0604020202020204" pitchFamily="34" charset="0"/>
                        <a:cs typeface="Arial" panose="020B0604020202020204" pitchFamily="34" charset="0"/>
                      </a:endParaRPr>
                    </a:p>
                  </a:txBody>
                  <a:tcPr marL="7154" marR="7154" marT="7154" marB="0" anchor="b">
                    <a:solidFill>
                      <a:srgbClr val="162259"/>
                    </a:solidFill>
                  </a:tcPr>
                </a:tc>
                <a:tc>
                  <a:txBody>
                    <a:bodyPr/>
                    <a:lstStyle/>
                    <a:p>
                      <a:endParaRPr lang="en-US" sz="1600" b="0">
                        <a:solidFill>
                          <a:schemeClr val="bg1"/>
                        </a:solidFill>
                        <a:effectLst/>
                        <a:latin typeface="Arial" panose="020B0604020202020204" pitchFamily="34" charset="0"/>
                        <a:cs typeface="Arial" panose="020B0604020202020204" pitchFamily="34" charset="0"/>
                      </a:endParaRPr>
                    </a:p>
                  </a:txBody>
                  <a:tcPr marL="7154" marR="7154" marT="7154" marB="0" anchor="b">
                    <a:solidFill>
                      <a:srgbClr val="162259"/>
                    </a:solidFill>
                  </a:tcPr>
                </a:tc>
                <a:tc>
                  <a:txBody>
                    <a:bodyPr/>
                    <a:lstStyle/>
                    <a:p>
                      <a:pPr marL="0" marR="0" algn="ctr">
                        <a:spcBef>
                          <a:spcPts val="0"/>
                        </a:spcBef>
                        <a:spcAft>
                          <a:spcPts val="0"/>
                        </a:spcAft>
                      </a:pPr>
                      <a:r>
                        <a:rPr lang="en-US" sz="1600" b="0">
                          <a:solidFill>
                            <a:schemeClr val="bg1"/>
                          </a:solidFill>
                          <a:effectLst/>
                          <a:latin typeface="Arial" panose="020B0604020202020204" pitchFamily="34" charset="0"/>
                          <a:cs typeface="Arial" panose="020B0604020202020204" pitchFamily="34" charset="0"/>
                        </a:rPr>
                        <a:t>2</a:t>
                      </a:r>
                      <a:endParaRPr lang="en-US" sz="1600" b="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r>
              <a:tr h="274324">
                <a:tc>
                  <a:txBody>
                    <a:bodyPr/>
                    <a:lstStyle/>
                    <a:p>
                      <a:pPr marL="0" marR="0">
                        <a:spcBef>
                          <a:spcPts val="0"/>
                        </a:spcBef>
                        <a:spcAft>
                          <a:spcPts val="0"/>
                        </a:spcAft>
                      </a:pPr>
                      <a:r>
                        <a:rPr lang="en-US" sz="1600" b="0" dirty="0">
                          <a:solidFill>
                            <a:schemeClr val="bg1"/>
                          </a:solidFill>
                          <a:effectLst/>
                          <a:latin typeface="Arial" panose="020B0604020202020204" pitchFamily="34" charset="0"/>
                          <a:cs typeface="Arial" panose="020B0604020202020204" pitchFamily="34" charset="0"/>
                        </a:rPr>
                        <a:t>Health</a:t>
                      </a:r>
                      <a:endParaRPr lang="en-US" sz="1600" b="0" dirty="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c>
                  <a:txBody>
                    <a:bodyPr/>
                    <a:lstStyle/>
                    <a:p>
                      <a:pPr marL="0" marR="0" algn="ctr">
                        <a:spcBef>
                          <a:spcPts val="0"/>
                        </a:spcBef>
                        <a:spcAft>
                          <a:spcPts val="0"/>
                        </a:spcAft>
                      </a:pPr>
                      <a:r>
                        <a:rPr lang="en-US" sz="1600" b="0" dirty="0">
                          <a:effectLst/>
                          <a:latin typeface="Arial" panose="020B0604020202020204" pitchFamily="34" charset="0"/>
                          <a:cs typeface="Arial" panose="020B0604020202020204" pitchFamily="34" charset="0"/>
                        </a:rPr>
                        <a:t>7</a:t>
                      </a:r>
                      <a:endParaRPr lang="en-US" sz="1600" b="0" dirty="0">
                        <a:effectLst/>
                        <a:latin typeface="Arial" panose="020B0604020202020204" pitchFamily="34" charset="0"/>
                        <a:ea typeface="Times New Roman"/>
                        <a:cs typeface="Arial" panose="020B0604020202020204" pitchFamily="34" charset="0"/>
                      </a:endParaRPr>
                    </a:p>
                  </a:txBody>
                  <a:tcPr marL="7154" marR="7154" marT="7154" marB="0" anchor="b">
                    <a:solidFill>
                      <a:srgbClr val="65B32E"/>
                    </a:solidFill>
                  </a:tcPr>
                </a:tc>
                <a:tc>
                  <a:txBody>
                    <a:bodyPr/>
                    <a:lstStyle/>
                    <a:p>
                      <a:pPr marL="0" marR="0" algn="ctr">
                        <a:spcBef>
                          <a:spcPts val="0"/>
                        </a:spcBef>
                        <a:spcAft>
                          <a:spcPts val="0"/>
                        </a:spcAft>
                      </a:pPr>
                      <a:r>
                        <a:rPr lang="en-GB" sz="1600" b="0" dirty="0">
                          <a:solidFill>
                            <a:schemeClr val="bg1"/>
                          </a:solidFill>
                          <a:effectLst/>
                          <a:latin typeface="Arial" panose="020B0604020202020204" pitchFamily="34" charset="0"/>
                          <a:cs typeface="Arial" panose="020B0604020202020204" pitchFamily="34" charset="0"/>
                        </a:rPr>
                        <a:t>4</a:t>
                      </a:r>
                      <a:endParaRPr lang="en-US" sz="1600" b="0" dirty="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c>
                  <a:txBody>
                    <a:bodyPr/>
                    <a:lstStyle/>
                    <a:p>
                      <a:pPr marL="0" marR="0" algn="ctr">
                        <a:spcBef>
                          <a:spcPts val="0"/>
                        </a:spcBef>
                        <a:spcAft>
                          <a:spcPts val="0"/>
                        </a:spcAft>
                      </a:pPr>
                      <a:r>
                        <a:rPr lang="en-US" sz="1600" b="0" dirty="0">
                          <a:solidFill>
                            <a:schemeClr val="bg1"/>
                          </a:solidFill>
                          <a:effectLst/>
                          <a:latin typeface="Arial" panose="020B0604020202020204" pitchFamily="34" charset="0"/>
                          <a:cs typeface="Arial" panose="020B0604020202020204" pitchFamily="34" charset="0"/>
                        </a:rPr>
                        <a:t>1</a:t>
                      </a:r>
                      <a:endParaRPr lang="en-US" sz="1600" b="0" dirty="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c>
                  <a:txBody>
                    <a:bodyPr/>
                    <a:lstStyle/>
                    <a:p>
                      <a:pPr marL="0" marR="0" algn="ctr">
                        <a:spcBef>
                          <a:spcPts val="0"/>
                        </a:spcBef>
                        <a:spcAft>
                          <a:spcPts val="0"/>
                        </a:spcAft>
                      </a:pPr>
                      <a:r>
                        <a:rPr lang="en-US" sz="1600" b="0" dirty="0">
                          <a:solidFill>
                            <a:schemeClr val="bg1"/>
                          </a:solidFill>
                          <a:effectLst/>
                          <a:latin typeface="Arial" panose="020B0604020202020204" pitchFamily="34" charset="0"/>
                          <a:cs typeface="Arial" panose="020B0604020202020204" pitchFamily="34" charset="0"/>
                        </a:rPr>
                        <a:t>1</a:t>
                      </a:r>
                      <a:endParaRPr lang="en-US" sz="1600" b="0" dirty="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c>
                  <a:txBody>
                    <a:bodyPr/>
                    <a:lstStyle/>
                    <a:p>
                      <a:endParaRPr lang="en-US" sz="1600" b="0" dirty="0">
                        <a:solidFill>
                          <a:schemeClr val="bg1"/>
                        </a:solidFill>
                        <a:effectLst/>
                        <a:latin typeface="Arial" panose="020B0604020202020204" pitchFamily="34" charset="0"/>
                        <a:cs typeface="Arial" panose="020B0604020202020204" pitchFamily="34" charset="0"/>
                      </a:endParaRPr>
                    </a:p>
                  </a:txBody>
                  <a:tcPr marL="7154" marR="7154" marT="7154" marB="0" anchor="b">
                    <a:solidFill>
                      <a:srgbClr val="162259"/>
                    </a:solidFill>
                  </a:tcPr>
                </a:tc>
                <a:tc>
                  <a:txBody>
                    <a:bodyPr/>
                    <a:lstStyle/>
                    <a:p>
                      <a:endParaRPr lang="en-US" sz="1600" b="0" dirty="0">
                        <a:solidFill>
                          <a:schemeClr val="bg1"/>
                        </a:solidFill>
                        <a:effectLst/>
                        <a:latin typeface="Arial" panose="020B0604020202020204" pitchFamily="34" charset="0"/>
                        <a:cs typeface="Arial" panose="020B0604020202020204" pitchFamily="34" charset="0"/>
                      </a:endParaRPr>
                    </a:p>
                  </a:txBody>
                  <a:tcPr marL="7154" marR="7154" marT="7154" marB="0" anchor="b">
                    <a:solidFill>
                      <a:srgbClr val="162259"/>
                    </a:solidFill>
                  </a:tcPr>
                </a:tc>
                <a:tc>
                  <a:txBody>
                    <a:bodyPr/>
                    <a:lstStyle/>
                    <a:p>
                      <a:endParaRPr lang="en-US" sz="1600" b="0" dirty="0">
                        <a:solidFill>
                          <a:schemeClr val="bg1"/>
                        </a:solidFill>
                        <a:effectLst/>
                        <a:latin typeface="Arial" panose="020B0604020202020204" pitchFamily="34" charset="0"/>
                        <a:cs typeface="Arial" panose="020B0604020202020204" pitchFamily="34" charset="0"/>
                      </a:endParaRPr>
                    </a:p>
                  </a:txBody>
                  <a:tcPr marL="7154" marR="7154" marT="7154" marB="0" anchor="b">
                    <a:solidFill>
                      <a:srgbClr val="162259"/>
                    </a:solidFill>
                  </a:tcPr>
                </a:tc>
                <a:tc>
                  <a:txBody>
                    <a:bodyPr/>
                    <a:lstStyle/>
                    <a:p>
                      <a:endParaRPr lang="en-US" sz="1600" b="0" dirty="0">
                        <a:solidFill>
                          <a:schemeClr val="bg1"/>
                        </a:solidFill>
                        <a:effectLst/>
                        <a:latin typeface="Arial" panose="020B0604020202020204" pitchFamily="34" charset="0"/>
                        <a:cs typeface="Arial" panose="020B0604020202020204" pitchFamily="34" charset="0"/>
                      </a:endParaRPr>
                    </a:p>
                  </a:txBody>
                  <a:tcPr marL="7154" marR="7154" marT="7154" marB="0" anchor="b">
                    <a:solidFill>
                      <a:srgbClr val="162259"/>
                    </a:solidFill>
                  </a:tcPr>
                </a:tc>
                <a:tc>
                  <a:txBody>
                    <a:bodyPr/>
                    <a:lstStyle/>
                    <a:p>
                      <a:pPr marL="0" marR="0" algn="ctr">
                        <a:spcBef>
                          <a:spcPts val="0"/>
                        </a:spcBef>
                        <a:spcAft>
                          <a:spcPts val="0"/>
                        </a:spcAft>
                      </a:pPr>
                      <a:r>
                        <a:rPr lang="en-US" sz="1600" b="0" dirty="0">
                          <a:solidFill>
                            <a:schemeClr val="bg1"/>
                          </a:solidFill>
                          <a:effectLst/>
                          <a:latin typeface="Arial" panose="020B0604020202020204" pitchFamily="34" charset="0"/>
                          <a:cs typeface="Arial" panose="020B0604020202020204" pitchFamily="34" charset="0"/>
                        </a:rPr>
                        <a:t>1</a:t>
                      </a:r>
                      <a:endParaRPr lang="en-US" sz="1600" b="0" dirty="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r>
              <a:tr h="274324">
                <a:tc>
                  <a:txBody>
                    <a:bodyPr/>
                    <a:lstStyle/>
                    <a:p>
                      <a:pPr marL="0" marR="0">
                        <a:spcBef>
                          <a:spcPts val="0"/>
                        </a:spcBef>
                        <a:spcAft>
                          <a:spcPts val="0"/>
                        </a:spcAft>
                      </a:pPr>
                      <a:r>
                        <a:rPr lang="en-US" sz="1600" b="0" dirty="0">
                          <a:solidFill>
                            <a:schemeClr val="bg1"/>
                          </a:solidFill>
                          <a:effectLst/>
                          <a:latin typeface="Arial" panose="020B0604020202020204" pitchFamily="34" charset="0"/>
                          <a:cs typeface="Arial" panose="020B0604020202020204" pitchFamily="34" charset="0"/>
                        </a:rPr>
                        <a:t>Faith</a:t>
                      </a:r>
                      <a:endParaRPr lang="en-US" sz="1600" b="0" dirty="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c>
                  <a:txBody>
                    <a:bodyPr/>
                    <a:lstStyle/>
                    <a:p>
                      <a:pPr marL="0" marR="0" algn="ctr">
                        <a:spcBef>
                          <a:spcPts val="0"/>
                        </a:spcBef>
                        <a:spcAft>
                          <a:spcPts val="0"/>
                        </a:spcAft>
                      </a:pPr>
                      <a:r>
                        <a:rPr lang="en-US" sz="1600" b="0" dirty="0">
                          <a:effectLst/>
                          <a:latin typeface="Arial" panose="020B0604020202020204" pitchFamily="34" charset="0"/>
                          <a:cs typeface="Arial" panose="020B0604020202020204" pitchFamily="34" charset="0"/>
                        </a:rPr>
                        <a:t>4</a:t>
                      </a:r>
                      <a:endParaRPr lang="en-US" sz="1600" b="0" dirty="0">
                        <a:effectLst/>
                        <a:latin typeface="Arial" panose="020B0604020202020204" pitchFamily="34" charset="0"/>
                        <a:ea typeface="Times New Roman"/>
                        <a:cs typeface="Arial" panose="020B0604020202020204" pitchFamily="34" charset="0"/>
                      </a:endParaRPr>
                    </a:p>
                  </a:txBody>
                  <a:tcPr marL="7154" marR="7154" marT="7154" marB="0" anchor="b">
                    <a:solidFill>
                      <a:srgbClr val="65B32E"/>
                    </a:solidFill>
                  </a:tcPr>
                </a:tc>
                <a:tc>
                  <a:txBody>
                    <a:bodyPr/>
                    <a:lstStyle/>
                    <a:p>
                      <a:pPr marL="0" marR="0" algn="ctr">
                        <a:spcBef>
                          <a:spcPts val="0"/>
                        </a:spcBef>
                        <a:spcAft>
                          <a:spcPts val="0"/>
                        </a:spcAft>
                      </a:pPr>
                      <a:r>
                        <a:rPr lang="en-US" sz="1600" b="0" dirty="0">
                          <a:solidFill>
                            <a:schemeClr val="bg1"/>
                          </a:solidFill>
                          <a:effectLst/>
                          <a:latin typeface="Arial" panose="020B0604020202020204" pitchFamily="34" charset="0"/>
                          <a:cs typeface="Arial" panose="020B0604020202020204" pitchFamily="34" charset="0"/>
                        </a:rPr>
                        <a:t>2</a:t>
                      </a:r>
                      <a:endParaRPr lang="en-US" sz="1600" b="0" dirty="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c>
                  <a:txBody>
                    <a:bodyPr/>
                    <a:lstStyle/>
                    <a:p>
                      <a:endParaRPr lang="en-US" sz="1600" b="0" dirty="0">
                        <a:solidFill>
                          <a:schemeClr val="bg1"/>
                        </a:solidFill>
                        <a:effectLst/>
                        <a:latin typeface="Arial" panose="020B0604020202020204" pitchFamily="34" charset="0"/>
                        <a:cs typeface="Arial" panose="020B0604020202020204" pitchFamily="34" charset="0"/>
                      </a:endParaRPr>
                    </a:p>
                  </a:txBody>
                  <a:tcPr marL="7154" marR="7154" marT="7154" marB="0" anchor="b">
                    <a:solidFill>
                      <a:srgbClr val="162259"/>
                    </a:solidFill>
                  </a:tcPr>
                </a:tc>
                <a:tc>
                  <a:txBody>
                    <a:bodyPr/>
                    <a:lstStyle/>
                    <a:p>
                      <a:endParaRPr lang="en-US" sz="1600" b="0">
                        <a:solidFill>
                          <a:schemeClr val="bg1"/>
                        </a:solidFill>
                        <a:effectLst/>
                        <a:latin typeface="Arial" panose="020B0604020202020204" pitchFamily="34" charset="0"/>
                        <a:cs typeface="Arial" panose="020B0604020202020204" pitchFamily="34" charset="0"/>
                      </a:endParaRPr>
                    </a:p>
                  </a:txBody>
                  <a:tcPr marL="7154" marR="7154" marT="7154" marB="0" anchor="b">
                    <a:solidFill>
                      <a:srgbClr val="162259"/>
                    </a:solidFill>
                  </a:tcPr>
                </a:tc>
                <a:tc>
                  <a:txBody>
                    <a:bodyPr/>
                    <a:lstStyle/>
                    <a:p>
                      <a:endParaRPr lang="en-US" sz="1600" b="0" dirty="0">
                        <a:solidFill>
                          <a:schemeClr val="bg1"/>
                        </a:solidFill>
                        <a:effectLst/>
                        <a:latin typeface="Arial" panose="020B0604020202020204" pitchFamily="34" charset="0"/>
                        <a:cs typeface="Arial" panose="020B0604020202020204" pitchFamily="34" charset="0"/>
                      </a:endParaRPr>
                    </a:p>
                  </a:txBody>
                  <a:tcPr marL="7154" marR="7154" marT="7154" marB="0" anchor="b">
                    <a:solidFill>
                      <a:srgbClr val="162259"/>
                    </a:solidFill>
                  </a:tcPr>
                </a:tc>
                <a:tc>
                  <a:txBody>
                    <a:bodyPr/>
                    <a:lstStyle/>
                    <a:p>
                      <a:pPr marL="0" marR="0" algn="ctr">
                        <a:spcBef>
                          <a:spcPts val="0"/>
                        </a:spcBef>
                        <a:spcAft>
                          <a:spcPts val="0"/>
                        </a:spcAft>
                      </a:pPr>
                      <a:r>
                        <a:rPr lang="en-US" sz="1600" b="0">
                          <a:solidFill>
                            <a:schemeClr val="bg1"/>
                          </a:solidFill>
                          <a:effectLst/>
                          <a:latin typeface="Arial" panose="020B0604020202020204" pitchFamily="34" charset="0"/>
                          <a:cs typeface="Arial" panose="020B0604020202020204" pitchFamily="34" charset="0"/>
                        </a:rPr>
                        <a:t>2</a:t>
                      </a:r>
                      <a:endParaRPr lang="en-US" sz="1600" b="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c>
                  <a:txBody>
                    <a:bodyPr/>
                    <a:lstStyle/>
                    <a:p>
                      <a:endParaRPr lang="en-US" sz="1600" b="0" dirty="0">
                        <a:solidFill>
                          <a:schemeClr val="bg1"/>
                        </a:solidFill>
                        <a:effectLst/>
                        <a:latin typeface="Arial" panose="020B0604020202020204" pitchFamily="34" charset="0"/>
                        <a:cs typeface="Arial" panose="020B0604020202020204" pitchFamily="34" charset="0"/>
                      </a:endParaRPr>
                    </a:p>
                  </a:txBody>
                  <a:tcPr marL="7154" marR="7154" marT="7154" marB="0" anchor="b">
                    <a:solidFill>
                      <a:srgbClr val="162259"/>
                    </a:solidFill>
                  </a:tcPr>
                </a:tc>
                <a:tc>
                  <a:txBody>
                    <a:bodyPr/>
                    <a:lstStyle/>
                    <a:p>
                      <a:endParaRPr lang="en-US" sz="1600" b="0" dirty="0">
                        <a:solidFill>
                          <a:schemeClr val="bg1"/>
                        </a:solidFill>
                        <a:effectLst/>
                        <a:latin typeface="Arial" panose="020B0604020202020204" pitchFamily="34" charset="0"/>
                        <a:cs typeface="Arial" panose="020B0604020202020204" pitchFamily="34" charset="0"/>
                      </a:endParaRPr>
                    </a:p>
                  </a:txBody>
                  <a:tcPr marL="7154" marR="7154" marT="7154" marB="0" anchor="b">
                    <a:solidFill>
                      <a:srgbClr val="162259"/>
                    </a:solidFill>
                  </a:tcPr>
                </a:tc>
                <a:tc>
                  <a:txBody>
                    <a:bodyPr/>
                    <a:lstStyle/>
                    <a:p>
                      <a:endParaRPr lang="en-US" sz="1600" b="0" dirty="0">
                        <a:solidFill>
                          <a:schemeClr val="bg1"/>
                        </a:solidFill>
                        <a:effectLst/>
                        <a:latin typeface="Arial" panose="020B0604020202020204" pitchFamily="34" charset="0"/>
                        <a:cs typeface="Arial" panose="020B0604020202020204" pitchFamily="34" charset="0"/>
                      </a:endParaRPr>
                    </a:p>
                  </a:txBody>
                  <a:tcPr marL="7154" marR="7154" marT="7154" marB="0" anchor="b">
                    <a:solidFill>
                      <a:srgbClr val="162259"/>
                    </a:solidFill>
                  </a:tcPr>
                </a:tc>
              </a:tr>
              <a:tr h="539749">
                <a:tc>
                  <a:txBody>
                    <a:bodyPr/>
                    <a:lstStyle/>
                    <a:p>
                      <a:pPr marL="0" marR="0">
                        <a:spcBef>
                          <a:spcPts val="0"/>
                        </a:spcBef>
                        <a:spcAft>
                          <a:spcPts val="0"/>
                        </a:spcAft>
                      </a:pPr>
                      <a:r>
                        <a:rPr lang="en-US" sz="1600" b="0" dirty="0">
                          <a:solidFill>
                            <a:schemeClr val="bg1"/>
                          </a:solidFill>
                          <a:effectLst/>
                          <a:latin typeface="Arial" panose="020B0604020202020204" pitchFamily="34" charset="0"/>
                          <a:cs typeface="Arial" panose="020B0604020202020204" pitchFamily="34" charset="0"/>
                        </a:rPr>
                        <a:t>Emergency Services</a:t>
                      </a:r>
                      <a:endParaRPr lang="en-US" sz="1600" b="0" dirty="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c>
                  <a:txBody>
                    <a:bodyPr/>
                    <a:lstStyle/>
                    <a:p>
                      <a:pPr marL="0" marR="0" algn="ctr">
                        <a:spcBef>
                          <a:spcPts val="0"/>
                        </a:spcBef>
                        <a:spcAft>
                          <a:spcPts val="0"/>
                        </a:spcAft>
                      </a:pPr>
                      <a:r>
                        <a:rPr lang="en-US" sz="1600" b="0" dirty="0">
                          <a:effectLst/>
                          <a:latin typeface="Arial" panose="020B0604020202020204" pitchFamily="34" charset="0"/>
                          <a:cs typeface="Arial" panose="020B0604020202020204" pitchFamily="34" charset="0"/>
                        </a:rPr>
                        <a:t>1</a:t>
                      </a:r>
                      <a:endParaRPr lang="en-US" sz="1600" b="0" dirty="0">
                        <a:effectLst/>
                        <a:latin typeface="Arial" panose="020B0604020202020204" pitchFamily="34" charset="0"/>
                        <a:ea typeface="Times New Roman"/>
                        <a:cs typeface="Arial" panose="020B0604020202020204" pitchFamily="34" charset="0"/>
                      </a:endParaRPr>
                    </a:p>
                  </a:txBody>
                  <a:tcPr marL="7154" marR="7154" marT="7154" marB="0" anchor="b">
                    <a:solidFill>
                      <a:srgbClr val="65B32E"/>
                    </a:solidFill>
                  </a:tcPr>
                </a:tc>
                <a:tc>
                  <a:txBody>
                    <a:bodyPr/>
                    <a:lstStyle/>
                    <a:p>
                      <a:endParaRPr lang="en-US" sz="1600" b="0">
                        <a:solidFill>
                          <a:schemeClr val="bg1"/>
                        </a:solidFill>
                        <a:effectLst/>
                        <a:latin typeface="Arial" panose="020B0604020202020204" pitchFamily="34" charset="0"/>
                        <a:cs typeface="Arial" panose="020B0604020202020204" pitchFamily="34" charset="0"/>
                      </a:endParaRPr>
                    </a:p>
                  </a:txBody>
                  <a:tcPr marL="7154" marR="7154" marT="7154" marB="0" anchor="b">
                    <a:solidFill>
                      <a:srgbClr val="162259"/>
                    </a:solidFill>
                  </a:tcPr>
                </a:tc>
                <a:tc>
                  <a:txBody>
                    <a:bodyPr/>
                    <a:lstStyle/>
                    <a:p>
                      <a:endParaRPr lang="en-US" sz="1600" b="0" dirty="0">
                        <a:solidFill>
                          <a:schemeClr val="bg1"/>
                        </a:solidFill>
                        <a:effectLst/>
                        <a:latin typeface="Arial" panose="020B0604020202020204" pitchFamily="34" charset="0"/>
                        <a:cs typeface="Arial" panose="020B0604020202020204" pitchFamily="34" charset="0"/>
                      </a:endParaRPr>
                    </a:p>
                  </a:txBody>
                  <a:tcPr marL="7154" marR="7154" marT="7154" marB="0" anchor="b">
                    <a:solidFill>
                      <a:srgbClr val="162259"/>
                    </a:solidFill>
                  </a:tcPr>
                </a:tc>
                <a:tc>
                  <a:txBody>
                    <a:bodyPr/>
                    <a:lstStyle/>
                    <a:p>
                      <a:pPr marL="0" marR="0" algn="ctr">
                        <a:spcBef>
                          <a:spcPts val="0"/>
                        </a:spcBef>
                        <a:spcAft>
                          <a:spcPts val="0"/>
                        </a:spcAft>
                      </a:pPr>
                      <a:r>
                        <a:rPr lang="en-US" sz="1600" b="0">
                          <a:solidFill>
                            <a:schemeClr val="bg1"/>
                          </a:solidFill>
                          <a:effectLst/>
                          <a:latin typeface="Arial" panose="020B0604020202020204" pitchFamily="34" charset="0"/>
                          <a:cs typeface="Arial" panose="020B0604020202020204" pitchFamily="34" charset="0"/>
                        </a:rPr>
                        <a:t>1</a:t>
                      </a:r>
                      <a:endParaRPr lang="en-US" sz="1600" b="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c>
                  <a:txBody>
                    <a:bodyPr/>
                    <a:lstStyle/>
                    <a:p>
                      <a:endParaRPr lang="en-US" sz="1600" b="0" dirty="0">
                        <a:solidFill>
                          <a:schemeClr val="bg1"/>
                        </a:solidFill>
                        <a:effectLst/>
                        <a:latin typeface="Arial" panose="020B0604020202020204" pitchFamily="34" charset="0"/>
                        <a:cs typeface="Arial" panose="020B0604020202020204" pitchFamily="34" charset="0"/>
                      </a:endParaRPr>
                    </a:p>
                  </a:txBody>
                  <a:tcPr marL="7154" marR="7154" marT="7154" marB="0" anchor="b">
                    <a:solidFill>
                      <a:srgbClr val="162259"/>
                    </a:solidFill>
                  </a:tcPr>
                </a:tc>
                <a:tc>
                  <a:txBody>
                    <a:bodyPr/>
                    <a:lstStyle/>
                    <a:p>
                      <a:endParaRPr lang="en-US" sz="1600" b="0">
                        <a:solidFill>
                          <a:schemeClr val="bg1"/>
                        </a:solidFill>
                        <a:effectLst/>
                        <a:latin typeface="Arial" panose="020B0604020202020204" pitchFamily="34" charset="0"/>
                        <a:cs typeface="Arial" panose="020B0604020202020204" pitchFamily="34" charset="0"/>
                      </a:endParaRPr>
                    </a:p>
                  </a:txBody>
                  <a:tcPr marL="7154" marR="7154" marT="7154" marB="0" anchor="b">
                    <a:solidFill>
                      <a:srgbClr val="162259"/>
                    </a:solidFill>
                  </a:tcPr>
                </a:tc>
                <a:tc>
                  <a:txBody>
                    <a:bodyPr/>
                    <a:lstStyle/>
                    <a:p>
                      <a:endParaRPr lang="en-US" sz="1600" b="0" dirty="0">
                        <a:solidFill>
                          <a:schemeClr val="bg1"/>
                        </a:solidFill>
                        <a:effectLst/>
                        <a:latin typeface="Arial" panose="020B0604020202020204" pitchFamily="34" charset="0"/>
                        <a:cs typeface="Arial" panose="020B0604020202020204" pitchFamily="34" charset="0"/>
                      </a:endParaRPr>
                    </a:p>
                  </a:txBody>
                  <a:tcPr marL="7154" marR="7154" marT="7154" marB="0" anchor="b">
                    <a:solidFill>
                      <a:srgbClr val="162259"/>
                    </a:solidFill>
                  </a:tcPr>
                </a:tc>
                <a:tc>
                  <a:txBody>
                    <a:bodyPr/>
                    <a:lstStyle/>
                    <a:p>
                      <a:endParaRPr lang="en-US" sz="1600" b="0" dirty="0">
                        <a:solidFill>
                          <a:schemeClr val="bg1"/>
                        </a:solidFill>
                        <a:effectLst/>
                        <a:latin typeface="Arial" panose="020B0604020202020204" pitchFamily="34" charset="0"/>
                        <a:cs typeface="Arial" panose="020B0604020202020204" pitchFamily="34" charset="0"/>
                      </a:endParaRPr>
                    </a:p>
                  </a:txBody>
                  <a:tcPr marL="7154" marR="7154" marT="7154" marB="0" anchor="b">
                    <a:solidFill>
                      <a:srgbClr val="162259"/>
                    </a:solidFill>
                  </a:tcPr>
                </a:tc>
                <a:tc>
                  <a:txBody>
                    <a:bodyPr/>
                    <a:lstStyle/>
                    <a:p>
                      <a:endParaRPr lang="en-US" sz="1600" b="0" dirty="0">
                        <a:solidFill>
                          <a:schemeClr val="bg1"/>
                        </a:solidFill>
                        <a:effectLst/>
                        <a:latin typeface="Arial" panose="020B0604020202020204" pitchFamily="34" charset="0"/>
                        <a:cs typeface="Arial" panose="020B0604020202020204" pitchFamily="34" charset="0"/>
                      </a:endParaRPr>
                    </a:p>
                  </a:txBody>
                  <a:tcPr marL="7154" marR="7154" marT="7154" marB="0" anchor="b">
                    <a:solidFill>
                      <a:srgbClr val="162259"/>
                    </a:solidFill>
                  </a:tcPr>
                </a:tc>
              </a:tr>
              <a:tr h="274324">
                <a:tc>
                  <a:txBody>
                    <a:bodyPr/>
                    <a:lstStyle/>
                    <a:p>
                      <a:pPr marL="0" marR="0">
                        <a:spcBef>
                          <a:spcPts val="0"/>
                        </a:spcBef>
                        <a:spcAft>
                          <a:spcPts val="0"/>
                        </a:spcAft>
                      </a:pPr>
                      <a:r>
                        <a:rPr lang="en-US" sz="1600" b="0" dirty="0">
                          <a:solidFill>
                            <a:schemeClr val="bg1"/>
                          </a:solidFill>
                          <a:effectLst/>
                          <a:latin typeface="Arial" panose="020B0604020202020204" pitchFamily="34" charset="0"/>
                          <a:cs typeface="Arial" panose="020B0604020202020204" pitchFamily="34" charset="0"/>
                        </a:rPr>
                        <a:t>CIC</a:t>
                      </a:r>
                      <a:endParaRPr lang="en-US" sz="1600" b="0" dirty="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c>
                  <a:txBody>
                    <a:bodyPr/>
                    <a:lstStyle/>
                    <a:p>
                      <a:pPr marL="0" marR="0" algn="ctr">
                        <a:spcBef>
                          <a:spcPts val="0"/>
                        </a:spcBef>
                        <a:spcAft>
                          <a:spcPts val="0"/>
                        </a:spcAft>
                      </a:pPr>
                      <a:r>
                        <a:rPr lang="en-US" sz="1600" b="0" dirty="0">
                          <a:effectLst/>
                          <a:latin typeface="Arial" panose="020B0604020202020204" pitchFamily="34" charset="0"/>
                          <a:cs typeface="Arial" panose="020B0604020202020204" pitchFamily="34" charset="0"/>
                        </a:rPr>
                        <a:t>1</a:t>
                      </a:r>
                      <a:endParaRPr lang="en-US" sz="1600" b="0" dirty="0">
                        <a:effectLst/>
                        <a:latin typeface="Arial" panose="020B0604020202020204" pitchFamily="34" charset="0"/>
                        <a:ea typeface="Times New Roman"/>
                        <a:cs typeface="Arial" panose="020B0604020202020204" pitchFamily="34" charset="0"/>
                      </a:endParaRPr>
                    </a:p>
                  </a:txBody>
                  <a:tcPr marL="7154" marR="7154" marT="7154" marB="0" anchor="b">
                    <a:solidFill>
                      <a:srgbClr val="65B32E"/>
                    </a:solidFill>
                  </a:tcPr>
                </a:tc>
                <a:tc>
                  <a:txBody>
                    <a:bodyPr/>
                    <a:lstStyle/>
                    <a:p>
                      <a:pPr marL="0" marR="0" algn="ctr">
                        <a:spcBef>
                          <a:spcPts val="0"/>
                        </a:spcBef>
                        <a:spcAft>
                          <a:spcPts val="0"/>
                        </a:spcAft>
                      </a:pPr>
                      <a:r>
                        <a:rPr lang="en-US" sz="1600" b="0">
                          <a:solidFill>
                            <a:schemeClr val="bg1"/>
                          </a:solidFill>
                          <a:effectLst/>
                          <a:latin typeface="Arial" panose="020B0604020202020204" pitchFamily="34" charset="0"/>
                          <a:cs typeface="Arial" panose="020B0604020202020204" pitchFamily="34" charset="0"/>
                        </a:rPr>
                        <a:t>1</a:t>
                      </a:r>
                      <a:endParaRPr lang="en-US" sz="1600" b="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c>
                  <a:txBody>
                    <a:bodyPr/>
                    <a:lstStyle/>
                    <a:p>
                      <a:endParaRPr lang="en-US" sz="1600" b="0" dirty="0">
                        <a:solidFill>
                          <a:schemeClr val="bg1"/>
                        </a:solidFill>
                        <a:effectLst/>
                        <a:latin typeface="Arial" panose="020B0604020202020204" pitchFamily="34" charset="0"/>
                        <a:cs typeface="Arial" panose="020B0604020202020204" pitchFamily="34" charset="0"/>
                      </a:endParaRPr>
                    </a:p>
                  </a:txBody>
                  <a:tcPr marL="7154" marR="7154" marT="7154" marB="0" anchor="b">
                    <a:solidFill>
                      <a:srgbClr val="162259"/>
                    </a:solidFill>
                  </a:tcPr>
                </a:tc>
                <a:tc>
                  <a:txBody>
                    <a:bodyPr/>
                    <a:lstStyle/>
                    <a:p>
                      <a:endParaRPr lang="en-US" sz="1600" b="0" dirty="0">
                        <a:solidFill>
                          <a:schemeClr val="bg1"/>
                        </a:solidFill>
                        <a:effectLst/>
                        <a:latin typeface="Arial" panose="020B0604020202020204" pitchFamily="34" charset="0"/>
                        <a:cs typeface="Arial" panose="020B0604020202020204" pitchFamily="34" charset="0"/>
                      </a:endParaRPr>
                    </a:p>
                  </a:txBody>
                  <a:tcPr marL="7154" marR="7154" marT="7154" marB="0" anchor="b">
                    <a:solidFill>
                      <a:srgbClr val="162259"/>
                    </a:solidFill>
                  </a:tcPr>
                </a:tc>
                <a:tc>
                  <a:txBody>
                    <a:bodyPr/>
                    <a:lstStyle/>
                    <a:p>
                      <a:endParaRPr lang="en-US" sz="1600" b="0">
                        <a:solidFill>
                          <a:schemeClr val="bg1"/>
                        </a:solidFill>
                        <a:effectLst/>
                        <a:latin typeface="Arial" panose="020B0604020202020204" pitchFamily="34" charset="0"/>
                        <a:cs typeface="Arial" panose="020B0604020202020204" pitchFamily="34" charset="0"/>
                      </a:endParaRPr>
                    </a:p>
                  </a:txBody>
                  <a:tcPr marL="7154" marR="7154" marT="7154" marB="0" anchor="b">
                    <a:solidFill>
                      <a:srgbClr val="162259"/>
                    </a:solidFill>
                  </a:tcPr>
                </a:tc>
                <a:tc>
                  <a:txBody>
                    <a:bodyPr/>
                    <a:lstStyle/>
                    <a:p>
                      <a:endParaRPr lang="en-US" sz="1600" b="0" dirty="0">
                        <a:solidFill>
                          <a:schemeClr val="bg1"/>
                        </a:solidFill>
                        <a:effectLst/>
                        <a:latin typeface="Arial" panose="020B0604020202020204" pitchFamily="34" charset="0"/>
                        <a:cs typeface="Arial" panose="020B0604020202020204" pitchFamily="34" charset="0"/>
                      </a:endParaRPr>
                    </a:p>
                  </a:txBody>
                  <a:tcPr marL="7154" marR="7154" marT="7154" marB="0" anchor="b">
                    <a:solidFill>
                      <a:srgbClr val="162259"/>
                    </a:solidFill>
                  </a:tcPr>
                </a:tc>
                <a:tc>
                  <a:txBody>
                    <a:bodyPr/>
                    <a:lstStyle/>
                    <a:p>
                      <a:endParaRPr lang="en-US" sz="1600" b="0" dirty="0">
                        <a:solidFill>
                          <a:schemeClr val="bg1"/>
                        </a:solidFill>
                        <a:effectLst/>
                        <a:latin typeface="Arial" panose="020B0604020202020204" pitchFamily="34" charset="0"/>
                        <a:cs typeface="Arial" panose="020B0604020202020204" pitchFamily="34" charset="0"/>
                      </a:endParaRPr>
                    </a:p>
                  </a:txBody>
                  <a:tcPr marL="7154" marR="7154" marT="7154" marB="0" anchor="b">
                    <a:solidFill>
                      <a:srgbClr val="162259"/>
                    </a:solidFill>
                  </a:tcPr>
                </a:tc>
                <a:tc>
                  <a:txBody>
                    <a:bodyPr/>
                    <a:lstStyle/>
                    <a:p>
                      <a:endParaRPr lang="en-US" sz="1600" b="0" dirty="0">
                        <a:solidFill>
                          <a:schemeClr val="bg1"/>
                        </a:solidFill>
                        <a:effectLst/>
                        <a:latin typeface="Arial" panose="020B0604020202020204" pitchFamily="34" charset="0"/>
                        <a:cs typeface="Arial" panose="020B0604020202020204" pitchFamily="34" charset="0"/>
                      </a:endParaRPr>
                    </a:p>
                  </a:txBody>
                  <a:tcPr marL="7154" marR="7154" marT="7154" marB="0" anchor="b">
                    <a:solidFill>
                      <a:srgbClr val="162259"/>
                    </a:solidFill>
                  </a:tcPr>
                </a:tc>
                <a:tc>
                  <a:txBody>
                    <a:bodyPr/>
                    <a:lstStyle/>
                    <a:p>
                      <a:endParaRPr lang="en-US" sz="1600" b="0" dirty="0">
                        <a:solidFill>
                          <a:schemeClr val="bg1"/>
                        </a:solidFill>
                        <a:effectLst/>
                        <a:latin typeface="Arial" panose="020B0604020202020204" pitchFamily="34" charset="0"/>
                        <a:cs typeface="Arial" panose="020B0604020202020204" pitchFamily="34" charset="0"/>
                      </a:endParaRPr>
                    </a:p>
                  </a:txBody>
                  <a:tcPr marL="7154" marR="7154" marT="7154" marB="0" anchor="b">
                    <a:solidFill>
                      <a:srgbClr val="162259"/>
                    </a:solidFill>
                  </a:tcPr>
                </a:tc>
              </a:tr>
              <a:tr h="539749">
                <a:tc>
                  <a:txBody>
                    <a:bodyPr/>
                    <a:lstStyle/>
                    <a:p>
                      <a:pPr marL="0" marR="0">
                        <a:spcBef>
                          <a:spcPts val="0"/>
                        </a:spcBef>
                        <a:spcAft>
                          <a:spcPts val="0"/>
                        </a:spcAft>
                      </a:pPr>
                      <a:r>
                        <a:rPr lang="en-US" sz="1600" b="0" dirty="0">
                          <a:solidFill>
                            <a:schemeClr val="bg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600" b="0" dirty="0">
                          <a:solidFill>
                            <a:schemeClr val="bg1"/>
                          </a:solidFill>
                          <a:effectLst/>
                          <a:latin typeface="Arial" panose="020B0604020202020204" pitchFamily="34" charset="0"/>
                          <a:cs typeface="Arial" panose="020B0604020202020204" pitchFamily="34" charset="0"/>
                        </a:rPr>
                        <a:t>Total pledges</a:t>
                      </a:r>
                      <a:endParaRPr lang="en-US" sz="1600" b="0" dirty="0">
                        <a:solidFill>
                          <a:schemeClr val="bg1"/>
                        </a:solidFill>
                        <a:effectLst/>
                        <a:latin typeface="Arial" panose="020B0604020202020204" pitchFamily="34" charset="0"/>
                        <a:ea typeface="Times New Roman"/>
                        <a:cs typeface="Arial" panose="020B0604020202020204" pitchFamily="34" charset="0"/>
                      </a:endParaRPr>
                    </a:p>
                  </a:txBody>
                  <a:tcPr marL="7154" marR="7154" marT="7154" marB="0" anchor="b">
                    <a:solidFill>
                      <a:srgbClr val="162259"/>
                    </a:solidFill>
                  </a:tcPr>
                </a:tc>
                <a:tc>
                  <a:txBody>
                    <a:bodyPr/>
                    <a:lstStyle/>
                    <a:p>
                      <a:pPr marL="0" marR="0" algn="ctr">
                        <a:spcBef>
                          <a:spcPts val="0"/>
                        </a:spcBef>
                        <a:spcAft>
                          <a:spcPts val="0"/>
                        </a:spcAft>
                      </a:pPr>
                      <a:r>
                        <a:rPr lang="en-US" sz="1600" b="0" dirty="0">
                          <a:effectLst/>
                          <a:latin typeface="Arial" panose="020B0604020202020204" pitchFamily="34" charset="0"/>
                          <a:cs typeface="Arial" panose="020B0604020202020204" pitchFamily="34" charset="0"/>
                        </a:rPr>
                        <a:t>72</a:t>
                      </a:r>
                      <a:endParaRPr lang="en-US" sz="1600" b="0" dirty="0">
                        <a:effectLst/>
                        <a:latin typeface="Arial" panose="020B0604020202020204" pitchFamily="34" charset="0"/>
                        <a:ea typeface="Times New Roman"/>
                        <a:cs typeface="Arial" panose="020B0604020202020204" pitchFamily="34" charset="0"/>
                      </a:endParaRPr>
                    </a:p>
                  </a:txBody>
                  <a:tcPr marL="7154" marR="7154" marT="7154" marB="0" anchor="b">
                    <a:solidFill>
                      <a:srgbClr val="65B32E"/>
                    </a:solidFill>
                  </a:tcPr>
                </a:tc>
                <a:tc gridSpan="8">
                  <a:txBody>
                    <a:bodyPr/>
                    <a:lstStyle/>
                    <a:p>
                      <a:endParaRPr lang="en-US" sz="900" dirty="0">
                        <a:effectLst/>
                        <a:latin typeface="Times New Roman"/>
                      </a:endParaRPr>
                    </a:p>
                  </a:txBody>
                  <a:tcPr marL="7154" marR="7154" marT="7154"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516743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7504" y="361529"/>
            <a:ext cx="8875192" cy="835223"/>
          </a:xfrm>
          <a:prstGeom prst="rect">
            <a:avLst/>
          </a:prstGeom>
        </p:spPr>
        <p:txBody>
          <a:bodyP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dirty="0" smtClean="0">
                <a:solidFill>
                  <a:srgbClr val="65B32E"/>
                </a:solidFill>
                <a:latin typeface="Arial" panose="020B0604020202020204" pitchFamily="34" charset="0"/>
                <a:cs typeface="Arial" panose="020B0604020202020204" pitchFamily="34" charset="0"/>
              </a:rPr>
              <a:t>Pledge Outcomes</a:t>
            </a:r>
            <a:endParaRPr lang="en-GB" dirty="0" smtClean="0">
              <a:solidFill>
                <a:srgbClr val="65B32E"/>
              </a:solidFill>
              <a:latin typeface="Arial" panose="020B0604020202020204" pitchFamily="34" charset="0"/>
              <a:cs typeface="Arial" panose="020B0604020202020204" pitchFamily="34" charset="0"/>
            </a:endParaRPr>
          </a:p>
        </p:txBody>
      </p:sp>
      <p:graphicFrame>
        <p:nvGraphicFramePr>
          <p:cNvPr id="8" name="Chart 7"/>
          <p:cNvGraphicFramePr>
            <a:graphicFrameLocks noChangeAspect="1"/>
          </p:cNvGraphicFramePr>
          <p:nvPr>
            <p:extLst>
              <p:ext uri="{D42A27DB-BD31-4B8C-83A1-F6EECF244321}">
                <p14:modId xmlns:p14="http://schemas.microsoft.com/office/powerpoint/2010/main" val="766837750"/>
              </p:ext>
            </p:extLst>
          </p:nvPr>
        </p:nvGraphicFramePr>
        <p:xfrm>
          <a:off x="1475656" y="1196752"/>
          <a:ext cx="6697506" cy="448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841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82612701"/>
              </p:ext>
            </p:extLst>
          </p:nvPr>
        </p:nvGraphicFramePr>
        <p:xfrm>
          <a:off x="251520" y="1480160"/>
          <a:ext cx="8496944" cy="3749040"/>
        </p:xfrm>
        <a:graphic>
          <a:graphicData uri="http://schemas.openxmlformats.org/drawingml/2006/table">
            <a:tbl>
              <a:tblPr firstRow="1" firstCol="1" bandRow="1">
                <a:tableStyleId>{5C22544A-7EE6-4342-B048-85BDC9FD1C3A}</a:tableStyleId>
              </a:tblPr>
              <a:tblGrid>
                <a:gridCol w="1512168"/>
                <a:gridCol w="1901346"/>
                <a:gridCol w="1708475"/>
                <a:gridCol w="3374955"/>
              </a:tblGrid>
              <a:tr h="323283">
                <a:tc>
                  <a:txBody>
                    <a:bodyPr/>
                    <a:lstStyle/>
                    <a:p>
                      <a:pPr marL="0" marR="0">
                        <a:spcBef>
                          <a:spcPts val="0"/>
                        </a:spcBef>
                        <a:spcAft>
                          <a:spcPts val="0"/>
                        </a:spcAft>
                      </a:pPr>
                      <a:r>
                        <a:rPr lang="en-GB" sz="1100" dirty="0">
                          <a:effectLst/>
                        </a:rPr>
                        <a:t> </a:t>
                      </a:r>
                      <a:endParaRPr lang="en-US" sz="1100" dirty="0">
                        <a:effectLst/>
                      </a:endParaRPr>
                    </a:p>
                    <a:p>
                      <a:pPr marL="0" marR="0">
                        <a:spcBef>
                          <a:spcPts val="0"/>
                        </a:spcBef>
                        <a:spcAft>
                          <a:spcPts val="0"/>
                        </a:spcAft>
                      </a:pPr>
                      <a:r>
                        <a:rPr lang="en-GB" sz="1100" dirty="0">
                          <a:effectLst/>
                        </a:rPr>
                        <a:t> </a:t>
                      </a:r>
                      <a:endParaRPr lang="en-US" sz="1100" dirty="0">
                        <a:effectLst/>
                      </a:endParaRPr>
                    </a:p>
                    <a:p>
                      <a:pPr marL="0" marR="0">
                        <a:spcBef>
                          <a:spcPts val="0"/>
                        </a:spcBef>
                        <a:spcAft>
                          <a:spcPts val="0"/>
                        </a:spcAft>
                      </a:pPr>
                      <a:r>
                        <a:rPr lang="en-GB" sz="1100" dirty="0">
                          <a:effectLst/>
                        </a:rPr>
                        <a:t> </a:t>
                      </a:r>
                      <a:endParaRPr lang="en-US" sz="1100" dirty="0">
                        <a:effectLst/>
                      </a:endParaRPr>
                    </a:p>
                    <a:p>
                      <a:pPr marL="0" marR="0">
                        <a:spcBef>
                          <a:spcPts val="0"/>
                        </a:spcBef>
                        <a:spcAft>
                          <a:spcPts val="0"/>
                        </a:spcAft>
                      </a:pPr>
                      <a:r>
                        <a:rPr lang="en-GB" sz="1100" dirty="0">
                          <a:effectLst/>
                        </a:rPr>
                        <a:t> </a:t>
                      </a:r>
                      <a:endParaRPr lang="en-US" sz="1600" b="0" dirty="0">
                        <a:effectLst/>
                        <a:latin typeface="Arial" panose="020B0604020202020204" pitchFamily="34" charset="0"/>
                        <a:ea typeface="Times New Roman"/>
                        <a:cs typeface="Arial" panose="020B0604020202020204" pitchFamily="34" charset="0"/>
                      </a:endParaRPr>
                    </a:p>
                  </a:txBody>
                  <a:tcPr marL="60616" marR="60616" marT="0" marB="0">
                    <a:solidFill>
                      <a:srgbClr val="162259"/>
                    </a:solidFill>
                  </a:tcPr>
                </a:tc>
                <a:tc>
                  <a:txBody>
                    <a:bodyPr/>
                    <a:lstStyle/>
                    <a:p>
                      <a:pPr marL="0" marR="0">
                        <a:spcBef>
                          <a:spcPts val="0"/>
                        </a:spcBef>
                        <a:spcAft>
                          <a:spcPts val="0"/>
                        </a:spcAft>
                      </a:pPr>
                      <a:r>
                        <a:rPr lang="en-GB" sz="1800" b="0" dirty="0">
                          <a:effectLst/>
                          <a:latin typeface="Arial" panose="020B0604020202020204" pitchFamily="34" charset="0"/>
                          <a:cs typeface="Arial" panose="020B0604020202020204" pitchFamily="34" charset="0"/>
                        </a:rPr>
                        <a:t>Lead pledge organisation</a:t>
                      </a:r>
                      <a:r>
                        <a:rPr lang="en-GB" sz="1800" b="0" dirty="0" smtClean="0">
                          <a:effectLst/>
                          <a:latin typeface="Arial" panose="020B0604020202020204" pitchFamily="34" charset="0"/>
                          <a:cs typeface="Arial" panose="020B0604020202020204" pitchFamily="34" charset="0"/>
                        </a:rPr>
                        <a:t>/</a:t>
                      </a:r>
                    </a:p>
                    <a:p>
                      <a:pPr marL="0" marR="0">
                        <a:spcBef>
                          <a:spcPts val="0"/>
                        </a:spcBef>
                        <a:spcAft>
                          <a:spcPts val="0"/>
                        </a:spcAft>
                      </a:pPr>
                      <a:r>
                        <a:rPr lang="en-GB" sz="1800" b="0" dirty="0" smtClean="0">
                          <a:effectLst/>
                          <a:latin typeface="Arial" panose="020B0604020202020204" pitchFamily="34" charset="0"/>
                          <a:cs typeface="Arial" panose="020B0604020202020204" pitchFamily="34" charset="0"/>
                        </a:rPr>
                        <a:t>sector</a:t>
                      </a:r>
                      <a:endParaRPr lang="en-US" sz="1800" b="0" dirty="0">
                        <a:effectLst/>
                        <a:latin typeface="Arial" panose="020B0604020202020204" pitchFamily="34" charset="0"/>
                        <a:ea typeface="Times New Roman"/>
                        <a:cs typeface="Arial" panose="020B0604020202020204" pitchFamily="34" charset="0"/>
                      </a:endParaRPr>
                    </a:p>
                  </a:txBody>
                  <a:tcPr marL="60616" marR="60616" marT="0" marB="0">
                    <a:solidFill>
                      <a:srgbClr val="162259"/>
                    </a:solidFill>
                  </a:tcPr>
                </a:tc>
                <a:tc>
                  <a:txBody>
                    <a:bodyPr/>
                    <a:lstStyle/>
                    <a:p>
                      <a:pPr marL="0" marR="0">
                        <a:spcBef>
                          <a:spcPts val="0"/>
                        </a:spcBef>
                        <a:spcAft>
                          <a:spcPts val="0"/>
                        </a:spcAft>
                      </a:pPr>
                      <a:r>
                        <a:rPr lang="en-GB" sz="1800" b="0" dirty="0">
                          <a:effectLst/>
                          <a:latin typeface="Arial" panose="020B0604020202020204" pitchFamily="34" charset="0"/>
                          <a:cs typeface="Arial" panose="020B0604020202020204" pitchFamily="34" charset="0"/>
                        </a:rPr>
                        <a:t>Organisation</a:t>
                      </a:r>
                      <a:r>
                        <a:rPr lang="en-GB" sz="1800" b="0" dirty="0" smtClean="0">
                          <a:effectLst/>
                          <a:latin typeface="Arial" panose="020B0604020202020204" pitchFamily="34" charset="0"/>
                          <a:cs typeface="Arial" panose="020B0604020202020204" pitchFamily="34" charset="0"/>
                        </a:rPr>
                        <a:t>/</a:t>
                      </a:r>
                    </a:p>
                    <a:p>
                      <a:pPr marL="0" marR="0">
                        <a:spcBef>
                          <a:spcPts val="0"/>
                        </a:spcBef>
                        <a:spcAft>
                          <a:spcPts val="0"/>
                        </a:spcAft>
                      </a:pPr>
                      <a:r>
                        <a:rPr lang="en-GB" sz="1800" b="0" dirty="0" smtClean="0">
                          <a:effectLst/>
                          <a:latin typeface="Arial" panose="020B0604020202020204" pitchFamily="34" charset="0"/>
                          <a:cs typeface="Arial" panose="020B0604020202020204" pitchFamily="34" charset="0"/>
                        </a:rPr>
                        <a:t>sector </a:t>
                      </a:r>
                      <a:r>
                        <a:rPr lang="en-GB" sz="1800" b="0" dirty="0">
                          <a:effectLst/>
                          <a:latin typeface="Arial" panose="020B0604020202020204" pitchFamily="34" charset="0"/>
                          <a:cs typeface="Arial" panose="020B0604020202020204" pitchFamily="34" charset="0"/>
                        </a:rPr>
                        <a:t>pledging with</a:t>
                      </a:r>
                      <a:endParaRPr lang="en-US" sz="1800" b="0" dirty="0">
                        <a:effectLst/>
                        <a:latin typeface="Arial" panose="020B0604020202020204" pitchFamily="34" charset="0"/>
                        <a:ea typeface="Times New Roman"/>
                        <a:cs typeface="Arial" panose="020B0604020202020204" pitchFamily="34" charset="0"/>
                      </a:endParaRPr>
                    </a:p>
                  </a:txBody>
                  <a:tcPr marL="60616" marR="60616" marT="0" marB="0">
                    <a:solidFill>
                      <a:srgbClr val="162259"/>
                    </a:solidFill>
                  </a:tcPr>
                </a:tc>
                <a:tc>
                  <a:txBody>
                    <a:bodyPr/>
                    <a:lstStyle/>
                    <a:p>
                      <a:pPr marL="0" marR="0">
                        <a:spcBef>
                          <a:spcPts val="0"/>
                        </a:spcBef>
                        <a:spcAft>
                          <a:spcPts val="0"/>
                        </a:spcAft>
                      </a:pPr>
                      <a:r>
                        <a:rPr lang="en-GB" sz="1800" b="0" dirty="0">
                          <a:effectLst/>
                          <a:latin typeface="Arial" panose="020B0604020202020204" pitchFamily="34" charset="0"/>
                          <a:cs typeface="Arial" panose="020B0604020202020204" pitchFamily="34" charset="0"/>
                        </a:rPr>
                        <a:t>Pledge</a:t>
                      </a:r>
                      <a:endParaRPr lang="en-US" sz="1800" b="0" dirty="0">
                        <a:effectLst/>
                        <a:latin typeface="Arial" panose="020B0604020202020204" pitchFamily="34" charset="0"/>
                        <a:ea typeface="Times New Roman"/>
                        <a:cs typeface="Arial" panose="020B0604020202020204" pitchFamily="34" charset="0"/>
                      </a:endParaRPr>
                    </a:p>
                  </a:txBody>
                  <a:tcPr marL="60616" marR="60616" marT="0" marB="0">
                    <a:solidFill>
                      <a:srgbClr val="162259"/>
                    </a:solidFill>
                  </a:tcPr>
                </a:tc>
              </a:tr>
              <a:tr h="10058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dirty="0" smtClean="0">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dirty="0" smtClean="0">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dirty="0" smtClean="0">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dirty="0" smtClean="0">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effectLst/>
                          <a:latin typeface="Arial" panose="020B0604020202020204" pitchFamily="34" charset="0"/>
                          <a:cs typeface="Arial" panose="020B0604020202020204" pitchFamily="34" charset="0"/>
                        </a:rPr>
                        <a:t>Widen choice/more effective signposting</a:t>
                      </a:r>
                      <a:endParaRPr lang="en-US" sz="1800" b="0" dirty="0" smtClean="0">
                        <a:effectLst/>
                        <a:latin typeface="Arial" panose="020B0604020202020204" pitchFamily="34" charset="0"/>
                        <a:ea typeface="Times New Roman"/>
                        <a:cs typeface="Arial" panose="020B0604020202020204" pitchFamily="34" charset="0"/>
                      </a:endParaRPr>
                    </a:p>
                    <a:p>
                      <a:endParaRPr lang="en-US" sz="1800" dirty="0"/>
                    </a:p>
                  </a:txBody>
                  <a:tcPr marL="60616" marR="60616" marT="0" marB="0">
                    <a:solidFill>
                      <a:srgbClr val="162259"/>
                    </a:solidFill>
                  </a:tcPr>
                </a:tc>
                <a:tc>
                  <a:txBody>
                    <a:bodyPr/>
                    <a:lstStyle/>
                    <a:p>
                      <a:pPr marL="0" marR="0">
                        <a:spcBef>
                          <a:spcPts val="0"/>
                        </a:spcBef>
                        <a:spcAft>
                          <a:spcPts val="0"/>
                        </a:spcAft>
                      </a:pPr>
                      <a:r>
                        <a:rPr lang="en-GB" sz="1600" dirty="0" smtClean="0">
                          <a:effectLst/>
                          <a:latin typeface="Arial" panose="020B0604020202020204" pitchFamily="34" charset="0"/>
                          <a:ea typeface="Times New Roman"/>
                          <a:cs typeface="Arial" panose="020B0604020202020204" pitchFamily="34" charset="0"/>
                        </a:rPr>
                        <a:t>Sussex </a:t>
                      </a:r>
                      <a:r>
                        <a:rPr lang="en-GB" sz="1600" dirty="0">
                          <a:effectLst/>
                          <a:latin typeface="Arial" panose="020B0604020202020204" pitchFamily="34" charset="0"/>
                          <a:ea typeface="Times New Roman"/>
                          <a:cs typeface="Arial" panose="020B0604020202020204" pitchFamily="34" charset="0"/>
                        </a:rPr>
                        <a:t>Community NHS, Health </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solidFill>
                      <a:srgbClr val="65B32E"/>
                    </a:solidFill>
                  </a:tcPr>
                </a:tc>
                <a:tc>
                  <a:txBody>
                    <a:bodyPr/>
                    <a:lstStyle/>
                    <a:p>
                      <a:pPr marL="0" marR="0">
                        <a:spcBef>
                          <a:spcPts val="0"/>
                        </a:spcBef>
                        <a:spcAft>
                          <a:spcPts val="0"/>
                        </a:spcAft>
                      </a:pPr>
                      <a:r>
                        <a:rPr lang="en-GB" sz="1600" dirty="0">
                          <a:effectLst/>
                          <a:latin typeface="Arial" panose="020B0604020202020204" pitchFamily="34" charset="0"/>
                          <a:ea typeface="Times New Roman"/>
                          <a:cs typeface="Arial" panose="020B0604020202020204" pitchFamily="34" charset="0"/>
                        </a:rPr>
                        <a:t>Citywide Connect – CVS </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solidFill>
                      <a:srgbClr val="65B32E"/>
                    </a:solidFill>
                  </a:tcPr>
                </a:tc>
                <a:tc>
                  <a:txBody>
                    <a:bodyPr/>
                    <a:lstStyle/>
                    <a:p>
                      <a:pPr marL="0" marR="0">
                        <a:spcBef>
                          <a:spcPts val="0"/>
                        </a:spcBef>
                        <a:spcAft>
                          <a:spcPts val="0"/>
                        </a:spcAft>
                        <a:tabLst>
                          <a:tab pos="1714500" algn="l"/>
                        </a:tabLst>
                      </a:pPr>
                      <a:r>
                        <a:rPr lang="en-GB" sz="1600" dirty="0">
                          <a:effectLst/>
                          <a:latin typeface="Arial" panose="020B0604020202020204" pitchFamily="34" charset="0"/>
                          <a:ea typeface="Times New Roman"/>
                          <a:cs typeface="Arial" panose="020B0604020202020204" pitchFamily="34" charset="0"/>
                        </a:rPr>
                        <a:t>To feed back to </a:t>
                      </a:r>
                      <a:r>
                        <a:rPr lang="en-GB" sz="1600" dirty="0" smtClean="0">
                          <a:effectLst/>
                          <a:latin typeface="Arial" panose="020B0604020202020204" pitchFamily="34" charset="0"/>
                          <a:ea typeface="Times New Roman"/>
                          <a:cs typeface="Arial" panose="020B0604020202020204" pitchFamily="34" charset="0"/>
                        </a:rPr>
                        <a:t>my team of </a:t>
                      </a:r>
                      <a:r>
                        <a:rPr lang="en-GB" sz="1600" dirty="0">
                          <a:effectLst/>
                          <a:latin typeface="Arial" panose="020B0604020202020204" pitchFamily="34" charset="0"/>
                          <a:ea typeface="Times New Roman"/>
                          <a:cs typeface="Arial" panose="020B0604020202020204" pitchFamily="34" charset="0"/>
                        </a:rPr>
                        <a:t>nurses, physios and OTs in the Hove </a:t>
                      </a:r>
                      <a:r>
                        <a:rPr lang="en-GB" sz="1600" dirty="0" smtClean="0">
                          <a:effectLst/>
                          <a:latin typeface="Arial" panose="020B0604020202020204" pitchFamily="34" charset="0"/>
                          <a:ea typeface="Times New Roman"/>
                          <a:cs typeface="Arial" panose="020B0604020202020204" pitchFamily="34" charset="0"/>
                        </a:rPr>
                        <a:t>area about the event</a:t>
                      </a:r>
                      <a:r>
                        <a:rPr lang="en-GB" sz="1600" baseline="0" dirty="0" smtClean="0">
                          <a:effectLst/>
                          <a:latin typeface="Arial" panose="020B0604020202020204" pitchFamily="34" charset="0"/>
                          <a:ea typeface="Times New Roman"/>
                          <a:cs typeface="Arial" panose="020B0604020202020204" pitchFamily="34" charset="0"/>
                        </a:rPr>
                        <a:t>. </a:t>
                      </a:r>
                      <a:r>
                        <a:rPr lang="en-GB" sz="1600" dirty="0" smtClean="0">
                          <a:effectLst/>
                          <a:latin typeface="Arial" panose="020B0604020202020204" pitchFamily="34" charset="0"/>
                          <a:ea typeface="Times New Roman"/>
                          <a:cs typeface="Arial" panose="020B0604020202020204" pitchFamily="34" charset="0"/>
                        </a:rPr>
                        <a:t>Contact </a:t>
                      </a:r>
                      <a:r>
                        <a:rPr lang="en-GB" sz="1600" dirty="0">
                          <a:effectLst/>
                          <a:latin typeface="Arial" panose="020B0604020202020204" pitchFamily="34" charset="0"/>
                          <a:ea typeface="Times New Roman"/>
                          <a:cs typeface="Arial" panose="020B0604020202020204" pitchFamily="34" charset="0"/>
                        </a:rPr>
                        <a:t>various groups to come and talk at Therapy Assistants training which I organise.</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solidFill>
                      <a:srgbClr val="65B32E"/>
                    </a:solidFill>
                  </a:tcPr>
                </a:tc>
              </a:tr>
              <a:tr h="1173480">
                <a:tc vMerge="1">
                  <a:txBody>
                    <a:bodyPr/>
                    <a:lstStyle/>
                    <a:p>
                      <a:endParaRPr lang="en-US" sz="1400" dirty="0"/>
                    </a:p>
                  </a:txBody>
                  <a:tcPr marL="60616" marR="60616" marT="0" marB="0">
                    <a:solidFill>
                      <a:srgbClr val="162259"/>
                    </a:solidFill>
                  </a:tcPr>
                </a:tc>
                <a:tc>
                  <a:txBody>
                    <a:bodyPr/>
                    <a:lstStyle/>
                    <a:p>
                      <a:pPr marL="0" marR="0">
                        <a:spcBef>
                          <a:spcPts val="0"/>
                        </a:spcBef>
                        <a:spcAft>
                          <a:spcPts val="0"/>
                        </a:spcAft>
                      </a:pPr>
                      <a:r>
                        <a:rPr lang="en-GB" sz="1600" dirty="0">
                          <a:effectLst/>
                          <a:latin typeface="Arial" panose="020B0604020202020204" pitchFamily="34" charset="0"/>
                          <a:ea typeface="Times New Roman"/>
                          <a:cs typeface="Arial" panose="020B0604020202020204" pitchFamily="34" charset="0"/>
                        </a:rPr>
                        <a:t>Home Instead Senior Care, Private </a:t>
                      </a:r>
                      <a:endParaRPr lang="en-US" sz="16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GB" sz="1600" dirty="0">
                          <a:effectLst/>
                          <a:latin typeface="Arial" panose="020B0604020202020204" pitchFamily="34" charset="0"/>
                          <a:ea typeface="Times New Roman"/>
                          <a:cs typeface="Arial" panose="020B0604020202020204" pitchFamily="34" charset="0"/>
                        </a:rPr>
                        <a:t> </a:t>
                      </a:r>
                      <a:endParaRPr lang="en-US" sz="16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GB" sz="1600" dirty="0">
                          <a:effectLst/>
                          <a:latin typeface="Arial" panose="020B0604020202020204" pitchFamily="34" charset="0"/>
                          <a:ea typeface="Times New Roman"/>
                          <a:cs typeface="Arial" panose="020B0604020202020204" pitchFamily="34" charset="0"/>
                        </a:rPr>
                        <a:t> </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solidFill>
                      <a:srgbClr val="65B32E"/>
                    </a:solidFill>
                  </a:tcPr>
                </a:tc>
                <a:tc>
                  <a:txBody>
                    <a:bodyPr/>
                    <a:lstStyle/>
                    <a:p>
                      <a:pPr marL="0" marR="0">
                        <a:spcBef>
                          <a:spcPts val="0"/>
                        </a:spcBef>
                        <a:spcAft>
                          <a:spcPts val="0"/>
                        </a:spcAft>
                      </a:pPr>
                      <a:r>
                        <a:rPr lang="en-GB" sz="1600" dirty="0">
                          <a:effectLst/>
                          <a:latin typeface="Arial" panose="020B0604020202020204" pitchFamily="34" charset="0"/>
                          <a:ea typeface="Times New Roman"/>
                          <a:cs typeface="Arial" panose="020B0604020202020204" pitchFamily="34" charset="0"/>
                        </a:rPr>
                        <a:t>National Osteoporosis Society, Red Cross, Library Service, Age UK – CVS, Local Authority </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solidFill>
                      <a:srgbClr val="65B32E"/>
                    </a:solidFill>
                  </a:tcPr>
                </a:tc>
                <a:tc>
                  <a:txBody>
                    <a:bodyPr/>
                    <a:lstStyle/>
                    <a:p>
                      <a:pPr marL="0" marR="0">
                        <a:spcBef>
                          <a:spcPts val="0"/>
                        </a:spcBef>
                        <a:spcAft>
                          <a:spcPts val="0"/>
                        </a:spcAft>
                      </a:pPr>
                      <a:r>
                        <a:rPr lang="en-GB" sz="1600" dirty="0">
                          <a:effectLst/>
                          <a:latin typeface="Arial" panose="020B0604020202020204" pitchFamily="34" charset="0"/>
                          <a:ea typeface="Times New Roman"/>
                          <a:cs typeface="Arial" panose="020B0604020202020204" pitchFamily="34" charset="0"/>
                        </a:rPr>
                        <a:t>Invite guest speakers to our caregiver team meetings to </a:t>
                      </a:r>
                      <a:r>
                        <a:rPr lang="en-GB" sz="1600" dirty="0" smtClean="0">
                          <a:effectLst/>
                          <a:latin typeface="Arial" panose="020B0604020202020204" pitchFamily="34" charset="0"/>
                          <a:ea typeface="Times New Roman"/>
                          <a:cs typeface="Arial" panose="020B0604020202020204" pitchFamily="34" charset="0"/>
                        </a:rPr>
                        <a:t>encourage </a:t>
                      </a:r>
                      <a:r>
                        <a:rPr lang="en-GB" sz="1600" dirty="0">
                          <a:effectLst/>
                          <a:latin typeface="Arial" panose="020B0604020202020204" pitchFamily="34" charset="0"/>
                          <a:ea typeface="Times New Roman"/>
                          <a:cs typeface="Arial" panose="020B0604020202020204" pitchFamily="34" charset="0"/>
                        </a:rPr>
                        <a:t>pro-active </a:t>
                      </a:r>
                      <a:r>
                        <a:rPr lang="en-GB" sz="1600" dirty="0" smtClean="0">
                          <a:effectLst/>
                          <a:latin typeface="Arial" panose="020B0604020202020204" pitchFamily="34" charset="0"/>
                          <a:ea typeface="Times New Roman"/>
                          <a:cs typeface="Arial" panose="020B0604020202020204" pitchFamily="34" charset="0"/>
                        </a:rPr>
                        <a:t>sign-posting</a:t>
                      </a:r>
                      <a:r>
                        <a:rPr lang="en-GB" sz="1600" baseline="0" dirty="0" smtClean="0">
                          <a:effectLst/>
                          <a:latin typeface="Arial" panose="020B0604020202020204" pitchFamily="34" charset="0"/>
                          <a:ea typeface="Times New Roman"/>
                          <a:cs typeface="Arial" panose="020B0604020202020204" pitchFamily="34" charset="0"/>
                        </a:rPr>
                        <a:t> - </a:t>
                      </a:r>
                      <a:r>
                        <a:rPr lang="en-GB" sz="1600" dirty="0" smtClean="0">
                          <a:effectLst/>
                          <a:latin typeface="Arial" panose="020B0604020202020204" pitchFamily="34" charset="0"/>
                          <a:ea typeface="Times New Roman"/>
                          <a:cs typeface="Arial" panose="020B0604020202020204" pitchFamily="34" charset="0"/>
                        </a:rPr>
                        <a:t>improving </a:t>
                      </a:r>
                      <a:r>
                        <a:rPr lang="en-GB" sz="1600" dirty="0">
                          <a:effectLst/>
                          <a:latin typeface="Arial" panose="020B0604020202020204" pitchFamily="34" charset="0"/>
                          <a:ea typeface="Times New Roman"/>
                          <a:cs typeface="Arial" panose="020B0604020202020204" pitchFamily="34" charset="0"/>
                        </a:rPr>
                        <a:t>overall wellbeing and reducing isolation for our clients. </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solidFill>
                      <a:srgbClr val="65B32E"/>
                    </a:solidFill>
                  </a:tcPr>
                </a:tc>
              </a:tr>
            </a:tbl>
          </a:graphicData>
        </a:graphic>
      </p:graphicFrame>
      <p:sp>
        <p:nvSpPr>
          <p:cNvPr id="3" name="Title 1"/>
          <p:cNvSpPr txBox="1">
            <a:spLocks/>
          </p:cNvSpPr>
          <p:nvPr/>
        </p:nvSpPr>
        <p:spPr>
          <a:xfrm>
            <a:off x="107504" y="145505"/>
            <a:ext cx="8875192" cy="907231"/>
          </a:xfrm>
          <a:prstGeom prst="rect">
            <a:avLst/>
          </a:prstGeom>
        </p:spPr>
        <p:txBody>
          <a:bodyP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dirty="0" smtClean="0">
                <a:solidFill>
                  <a:srgbClr val="65B32E"/>
                </a:solidFill>
                <a:latin typeface="Arial" panose="020B0604020202020204" pitchFamily="34" charset="0"/>
                <a:cs typeface="Arial" panose="020B0604020202020204" pitchFamily="34" charset="0"/>
              </a:rPr>
              <a:t>Pledge examples by outcome</a:t>
            </a:r>
            <a:endParaRPr lang="en-GB" dirty="0" smtClean="0">
              <a:solidFill>
                <a:srgbClr val="65B3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9009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5218454"/>
              </p:ext>
            </p:extLst>
          </p:nvPr>
        </p:nvGraphicFramePr>
        <p:xfrm>
          <a:off x="395536" y="404664"/>
          <a:ext cx="8352928" cy="4974078"/>
        </p:xfrm>
        <a:graphic>
          <a:graphicData uri="http://schemas.openxmlformats.org/drawingml/2006/table">
            <a:tbl>
              <a:tblPr firstRow="1" firstCol="1" bandRow="1">
                <a:tableStyleId>{5C22544A-7EE6-4342-B048-85BDC9FD1C3A}</a:tableStyleId>
              </a:tblPr>
              <a:tblGrid>
                <a:gridCol w="1705039"/>
                <a:gridCol w="1708475"/>
                <a:gridCol w="1708475"/>
                <a:gridCol w="3230939"/>
              </a:tblGrid>
              <a:tr h="323283">
                <a:tc>
                  <a:txBody>
                    <a:bodyPr/>
                    <a:lstStyle/>
                    <a:p>
                      <a:pPr marL="0" marR="0">
                        <a:spcBef>
                          <a:spcPts val="0"/>
                        </a:spcBef>
                        <a:spcAft>
                          <a:spcPts val="0"/>
                        </a:spcAft>
                      </a:pPr>
                      <a:r>
                        <a:rPr lang="en-GB" sz="1100" dirty="0">
                          <a:effectLst/>
                        </a:rPr>
                        <a:t> </a:t>
                      </a:r>
                      <a:endParaRPr lang="en-US" sz="1100" dirty="0">
                        <a:effectLst/>
                      </a:endParaRPr>
                    </a:p>
                    <a:p>
                      <a:pPr marL="0" marR="0">
                        <a:spcBef>
                          <a:spcPts val="0"/>
                        </a:spcBef>
                        <a:spcAft>
                          <a:spcPts val="0"/>
                        </a:spcAft>
                      </a:pPr>
                      <a:r>
                        <a:rPr lang="en-GB" sz="1100" dirty="0">
                          <a:effectLst/>
                        </a:rPr>
                        <a:t> </a:t>
                      </a:r>
                      <a:endParaRPr lang="en-US" sz="1100" dirty="0">
                        <a:effectLst/>
                      </a:endParaRPr>
                    </a:p>
                    <a:p>
                      <a:pPr marL="0" marR="0">
                        <a:spcBef>
                          <a:spcPts val="0"/>
                        </a:spcBef>
                        <a:spcAft>
                          <a:spcPts val="0"/>
                        </a:spcAft>
                      </a:pPr>
                      <a:r>
                        <a:rPr lang="en-GB" sz="1100" dirty="0">
                          <a:effectLst/>
                        </a:rPr>
                        <a:t> </a:t>
                      </a:r>
                      <a:endParaRPr lang="en-US" sz="1100" dirty="0">
                        <a:effectLst/>
                      </a:endParaRPr>
                    </a:p>
                    <a:p>
                      <a:pPr marL="0" marR="0">
                        <a:spcBef>
                          <a:spcPts val="0"/>
                        </a:spcBef>
                        <a:spcAft>
                          <a:spcPts val="0"/>
                        </a:spcAft>
                      </a:pPr>
                      <a:r>
                        <a:rPr lang="en-GB" sz="1100" dirty="0">
                          <a:effectLst/>
                        </a:rPr>
                        <a:t> </a:t>
                      </a:r>
                      <a:endParaRPr lang="en-US" sz="1600" b="0" dirty="0">
                        <a:effectLst/>
                        <a:latin typeface="Arial" panose="020B0604020202020204" pitchFamily="34" charset="0"/>
                        <a:ea typeface="Times New Roman"/>
                        <a:cs typeface="Arial" panose="020B0604020202020204" pitchFamily="34" charset="0"/>
                      </a:endParaRPr>
                    </a:p>
                  </a:txBody>
                  <a:tcPr marL="60616" marR="60616" marT="0" marB="0">
                    <a:solidFill>
                      <a:srgbClr val="162259"/>
                    </a:solidFill>
                  </a:tcPr>
                </a:tc>
                <a:tc>
                  <a:txBody>
                    <a:bodyPr/>
                    <a:lstStyle/>
                    <a:p>
                      <a:pPr marL="0" marR="0">
                        <a:spcBef>
                          <a:spcPts val="0"/>
                        </a:spcBef>
                        <a:spcAft>
                          <a:spcPts val="0"/>
                        </a:spcAft>
                      </a:pPr>
                      <a:r>
                        <a:rPr lang="en-GB" sz="1800" b="0" dirty="0">
                          <a:effectLst/>
                          <a:latin typeface="Arial" panose="020B0604020202020204" pitchFamily="34" charset="0"/>
                          <a:cs typeface="Arial" panose="020B0604020202020204" pitchFamily="34" charset="0"/>
                        </a:rPr>
                        <a:t>Lead pledge organisation</a:t>
                      </a:r>
                      <a:r>
                        <a:rPr lang="en-GB" sz="1800" b="0" dirty="0" smtClean="0">
                          <a:effectLst/>
                          <a:latin typeface="Arial" panose="020B0604020202020204" pitchFamily="34" charset="0"/>
                          <a:cs typeface="Arial" panose="020B0604020202020204" pitchFamily="34" charset="0"/>
                        </a:rPr>
                        <a:t>/</a:t>
                      </a:r>
                    </a:p>
                    <a:p>
                      <a:pPr marL="0" marR="0">
                        <a:spcBef>
                          <a:spcPts val="0"/>
                        </a:spcBef>
                        <a:spcAft>
                          <a:spcPts val="0"/>
                        </a:spcAft>
                      </a:pPr>
                      <a:r>
                        <a:rPr lang="en-GB" sz="1800" b="0" dirty="0" smtClean="0">
                          <a:effectLst/>
                          <a:latin typeface="Arial" panose="020B0604020202020204" pitchFamily="34" charset="0"/>
                          <a:cs typeface="Arial" panose="020B0604020202020204" pitchFamily="34" charset="0"/>
                        </a:rPr>
                        <a:t>sector</a:t>
                      </a:r>
                      <a:endParaRPr lang="en-US" sz="1800" b="0" dirty="0">
                        <a:effectLst/>
                        <a:latin typeface="Arial" panose="020B0604020202020204" pitchFamily="34" charset="0"/>
                        <a:ea typeface="Times New Roman"/>
                        <a:cs typeface="Arial" panose="020B0604020202020204" pitchFamily="34" charset="0"/>
                      </a:endParaRPr>
                    </a:p>
                  </a:txBody>
                  <a:tcPr marL="60616" marR="60616" marT="0" marB="0">
                    <a:solidFill>
                      <a:srgbClr val="162259"/>
                    </a:solidFill>
                  </a:tcPr>
                </a:tc>
                <a:tc>
                  <a:txBody>
                    <a:bodyPr/>
                    <a:lstStyle/>
                    <a:p>
                      <a:pPr marL="0" marR="0">
                        <a:spcBef>
                          <a:spcPts val="0"/>
                        </a:spcBef>
                        <a:spcAft>
                          <a:spcPts val="0"/>
                        </a:spcAft>
                      </a:pPr>
                      <a:r>
                        <a:rPr lang="en-GB" sz="1800" b="0" dirty="0">
                          <a:effectLst/>
                          <a:latin typeface="Arial" panose="020B0604020202020204" pitchFamily="34" charset="0"/>
                          <a:cs typeface="Arial" panose="020B0604020202020204" pitchFamily="34" charset="0"/>
                        </a:rPr>
                        <a:t>Organisation</a:t>
                      </a:r>
                      <a:r>
                        <a:rPr lang="en-GB" sz="1800" b="0" dirty="0" smtClean="0">
                          <a:effectLst/>
                          <a:latin typeface="Arial" panose="020B0604020202020204" pitchFamily="34" charset="0"/>
                          <a:cs typeface="Arial" panose="020B0604020202020204" pitchFamily="34" charset="0"/>
                        </a:rPr>
                        <a:t>/</a:t>
                      </a:r>
                    </a:p>
                    <a:p>
                      <a:pPr marL="0" marR="0">
                        <a:spcBef>
                          <a:spcPts val="0"/>
                        </a:spcBef>
                        <a:spcAft>
                          <a:spcPts val="0"/>
                        </a:spcAft>
                      </a:pPr>
                      <a:r>
                        <a:rPr lang="en-GB" sz="1800" b="0" dirty="0" smtClean="0">
                          <a:effectLst/>
                          <a:latin typeface="Arial" panose="020B0604020202020204" pitchFamily="34" charset="0"/>
                          <a:cs typeface="Arial" panose="020B0604020202020204" pitchFamily="34" charset="0"/>
                        </a:rPr>
                        <a:t>sector </a:t>
                      </a:r>
                      <a:r>
                        <a:rPr lang="en-GB" sz="1800" b="0" dirty="0">
                          <a:effectLst/>
                          <a:latin typeface="Arial" panose="020B0604020202020204" pitchFamily="34" charset="0"/>
                          <a:cs typeface="Arial" panose="020B0604020202020204" pitchFamily="34" charset="0"/>
                        </a:rPr>
                        <a:t>pledging with</a:t>
                      </a:r>
                      <a:endParaRPr lang="en-US" sz="1800" b="0" dirty="0">
                        <a:effectLst/>
                        <a:latin typeface="Arial" panose="020B0604020202020204" pitchFamily="34" charset="0"/>
                        <a:ea typeface="Times New Roman"/>
                        <a:cs typeface="Arial" panose="020B0604020202020204" pitchFamily="34" charset="0"/>
                      </a:endParaRPr>
                    </a:p>
                  </a:txBody>
                  <a:tcPr marL="60616" marR="60616" marT="0" marB="0">
                    <a:solidFill>
                      <a:srgbClr val="162259"/>
                    </a:solidFill>
                  </a:tcPr>
                </a:tc>
                <a:tc>
                  <a:txBody>
                    <a:bodyPr/>
                    <a:lstStyle/>
                    <a:p>
                      <a:pPr marL="0" marR="0">
                        <a:spcBef>
                          <a:spcPts val="0"/>
                        </a:spcBef>
                        <a:spcAft>
                          <a:spcPts val="0"/>
                        </a:spcAft>
                      </a:pPr>
                      <a:r>
                        <a:rPr lang="en-GB" sz="1800" b="0" dirty="0">
                          <a:effectLst/>
                          <a:latin typeface="Arial" panose="020B0604020202020204" pitchFamily="34" charset="0"/>
                          <a:cs typeface="Arial" panose="020B0604020202020204" pitchFamily="34" charset="0"/>
                        </a:rPr>
                        <a:t>Pledge</a:t>
                      </a:r>
                      <a:endParaRPr lang="en-US" sz="1800" b="0" dirty="0">
                        <a:effectLst/>
                        <a:latin typeface="Arial" panose="020B0604020202020204" pitchFamily="34" charset="0"/>
                        <a:ea typeface="Times New Roman"/>
                        <a:cs typeface="Arial" panose="020B0604020202020204" pitchFamily="34" charset="0"/>
                      </a:endParaRPr>
                    </a:p>
                  </a:txBody>
                  <a:tcPr marL="60616" marR="60616" marT="0" marB="0">
                    <a:solidFill>
                      <a:srgbClr val="162259"/>
                    </a:solidFill>
                  </a:tcPr>
                </a:tc>
              </a:tr>
              <a:tr h="1173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effectLst/>
                          <a:latin typeface="Arial" panose="020B0604020202020204" pitchFamily="34" charset="0"/>
                          <a:cs typeface="Arial" panose="020B0604020202020204" pitchFamily="34" charset="0"/>
                        </a:rPr>
                        <a:t>Develop closer links with other orgs/services/</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effectLst/>
                          <a:latin typeface="Arial" panose="020B0604020202020204" pitchFamily="34" charset="0"/>
                          <a:cs typeface="Arial" panose="020B0604020202020204" pitchFamily="34" charset="0"/>
                        </a:rPr>
                        <a:t>sectors</a:t>
                      </a:r>
                      <a:endParaRPr lang="en-US" sz="1800" b="0" dirty="0" smtClean="0">
                        <a:effectLst/>
                        <a:latin typeface="Arial" panose="020B0604020202020204" pitchFamily="34" charset="0"/>
                        <a:ea typeface="Times New Roman"/>
                        <a:cs typeface="Arial" panose="020B0604020202020204" pitchFamily="34" charset="0"/>
                      </a:endParaRPr>
                    </a:p>
                    <a:p>
                      <a:endParaRPr lang="en-US" sz="1800" dirty="0"/>
                    </a:p>
                  </a:txBody>
                  <a:tcPr marL="60616" marR="60616" marT="0" marB="0">
                    <a:solidFill>
                      <a:srgbClr val="162259"/>
                    </a:solidFill>
                  </a:tcPr>
                </a:tc>
                <a:tc>
                  <a:txBody>
                    <a:bodyPr/>
                    <a:lstStyle/>
                    <a:p>
                      <a:pPr marL="0" marR="0">
                        <a:spcBef>
                          <a:spcPts val="0"/>
                        </a:spcBef>
                        <a:spcAft>
                          <a:spcPts val="0"/>
                        </a:spcAft>
                      </a:pPr>
                      <a:r>
                        <a:rPr lang="en-GB" sz="1600" dirty="0">
                          <a:effectLst/>
                          <a:latin typeface="Arial"/>
                          <a:ea typeface="Times New Roman"/>
                        </a:rPr>
                        <a:t>One Church, Faith </a:t>
                      </a:r>
                      <a:endParaRPr lang="en-US" sz="1600" dirty="0">
                        <a:effectLst/>
                        <a:latin typeface="Times New Roman"/>
                        <a:ea typeface="Times New Roman"/>
                      </a:endParaRPr>
                    </a:p>
                    <a:p>
                      <a:pPr marL="0" marR="0">
                        <a:spcBef>
                          <a:spcPts val="0"/>
                        </a:spcBef>
                        <a:spcAft>
                          <a:spcPts val="0"/>
                        </a:spcAft>
                      </a:pPr>
                      <a:r>
                        <a:rPr lang="en-GB" sz="1600" dirty="0">
                          <a:effectLst/>
                          <a:latin typeface="Arial"/>
                          <a:ea typeface="Times New Roman"/>
                        </a:rPr>
                        <a:t> </a:t>
                      </a:r>
                      <a:endParaRPr lang="en-US" sz="1600" dirty="0">
                        <a:effectLst/>
                        <a:latin typeface="Times New Roman"/>
                        <a:ea typeface="Times New Roman"/>
                      </a:endParaRPr>
                    </a:p>
                    <a:p>
                      <a:pPr marL="0" marR="0">
                        <a:spcBef>
                          <a:spcPts val="0"/>
                        </a:spcBef>
                        <a:spcAft>
                          <a:spcPts val="0"/>
                        </a:spcAft>
                      </a:pPr>
                      <a:r>
                        <a:rPr lang="en-GB" sz="1600" dirty="0">
                          <a:effectLst/>
                          <a:latin typeface="Arial"/>
                          <a:ea typeface="Times New Roman"/>
                        </a:rPr>
                        <a:t> </a:t>
                      </a:r>
                      <a:endParaRPr lang="en-US" sz="1600" dirty="0">
                        <a:effectLst/>
                        <a:latin typeface="Times New Roman"/>
                        <a:ea typeface="Times New Roman"/>
                      </a:endParaRPr>
                    </a:p>
                    <a:p>
                      <a:pPr marL="0" marR="0">
                        <a:spcBef>
                          <a:spcPts val="0"/>
                        </a:spcBef>
                        <a:spcAft>
                          <a:spcPts val="0"/>
                        </a:spcAft>
                      </a:pPr>
                      <a:r>
                        <a:rPr lang="en-GB" sz="1600" dirty="0">
                          <a:effectLst/>
                          <a:latin typeface="Arial"/>
                          <a:ea typeface="Times New Roman"/>
                        </a:rPr>
                        <a:t> </a:t>
                      </a:r>
                      <a:endParaRPr lang="en-US" sz="1600" dirty="0">
                        <a:effectLst/>
                        <a:latin typeface="Times New Roman"/>
                        <a:ea typeface="Times New Roman"/>
                      </a:endParaRPr>
                    </a:p>
                    <a:p>
                      <a:pPr marL="0" marR="0">
                        <a:spcBef>
                          <a:spcPts val="0"/>
                        </a:spcBef>
                        <a:spcAft>
                          <a:spcPts val="0"/>
                        </a:spcAft>
                      </a:pPr>
                      <a:r>
                        <a:rPr lang="en-GB" sz="1600" dirty="0">
                          <a:effectLst/>
                          <a:latin typeface="Arial"/>
                          <a:ea typeface="Times New Roman"/>
                        </a:rPr>
                        <a:t> </a:t>
                      </a:r>
                      <a:endParaRPr lang="en-US" sz="1600" dirty="0">
                        <a:effectLst/>
                        <a:latin typeface="Times New Roman"/>
                        <a:ea typeface="Times New Roman"/>
                      </a:endParaRPr>
                    </a:p>
                  </a:txBody>
                  <a:tcPr marL="68580" marR="68580" marT="0" marB="0">
                    <a:solidFill>
                      <a:srgbClr val="65B32E"/>
                    </a:solidFill>
                  </a:tcPr>
                </a:tc>
                <a:tc>
                  <a:txBody>
                    <a:bodyPr/>
                    <a:lstStyle/>
                    <a:p>
                      <a:pPr marL="0" marR="0">
                        <a:spcBef>
                          <a:spcPts val="0"/>
                        </a:spcBef>
                        <a:spcAft>
                          <a:spcPts val="0"/>
                        </a:spcAft>
                      </a:pPr>
                      <a:r>
                        <a:rPr lang="en-GB" sz="1600" dirty="0">
                          <a:effectLst/>
                          <a:latin typeface="Arial"/>
                          <a:ea typeface="Times New Roman"/>
                        </a:rPr>
                        <a:t>Lifelines, Community Transport, </a:t>
                      </a:r>
                      <a:r>
                        <a:rPr lang="en-GB" sz="1600" dirty="0" smtClean="0">
                          <a:effectLst/>
                          <a:latin typeface="Arial"/>
                          <a:ea typeface="Times New Roman"/>
                        </a:rPr>
                        <a:t>RNIB</a:t>
                      </a:r>
                      <a:r>
                        <a:rPr lang="en-GB" sz="1600" baseline="0" dirty="0" smtClean="0">
                          <a:effectLst/>
                          <a:latin typeface="Arial"/>
                          <a:ea typeface="Times New Roman"/>
                        </a:rPr>
                        <a:t> -</a:t>
                      </a:r>
                      <a:r>
                        <a:rPr lang="en-GB" sz="1600" dirty="0" smtClean="0">
                          <a:effectLst/>
                          <a:latin typeface="Arial"/>
                          <a:ea typeface="Times New Roman"/>
                        </a:rPr>
                        <a:t> </a:t>
                      </a:r>
                      <a:r>
                        <a:rPr lang="en-GB" sz="1600" dirty="0">
                          <a:effectLst/>
                          <a:latin typeface="Arial"/>
                          <a:ea typeface="Times New Roman"/>
                        </a:rPr>
                        <a:t>CVS </a:t>
                      </a:r>
                      <a:endParaRPr lang="en-US" sz="1600" dirty="0">
                        <a:effectLst/>
                        <a:latin typeface="Times New Roman"/>
                        <a:ea typeface="Times New Roman"/>
                      </a:endParaRPr>
                    </a:p>
                  </a:txBody>
                  <a:tcPr marL="68580" marR="68580" marT="0" marB="0">
                    <a:solidFill>
                      <a:srgbClr val="65B32E"/>
                    </a:solidFill>
                  </a:tcPr>
                </a:tc>
                <a:tc>
                  <a:txBody>
                    <a:bodyPr/>
                    <a:lstStyle/>
                    <a:p>
                      <a:pPr marL="0" marR="0">
                        <a:spcBef>
                          <a:spcPts val="0"/>
                        </a:spcBef>
                        <a:spcAft>
                          <a:spcPts val="0"/>
                        </a:spcAft>
                      </a:pPr>
                      <a:r>
                        <a:rPr lang="en-GB" sz="1600" dirty="0">
                          <a:effectLst/>
                          <a:latin typeface="Arial"/>
                          <a:ea typeface="Times New Roman"/>
                        </a:rPr>
                        <a:t>Meet and discuss opportunities for joint working to organise outings for people living in sheltered accommodation.</a:t>
                      </a:r>
                      <a:endParaRPr lang="en-US" sz="1600" dirty="0">
                        <a:effectLst/>
                        <a:latin typeface="Times New Roman"/>
                        <a:ea typeface="Times New Roman"/>
                      </a:endParaRPr>
                    </a:p>
                  </a:txBody>
                  <a:tcPr marL="68580" marR="68580" marT="0" marB="0">
                    <a:solidFill>
                      <a:srgbClr val="65B32E"/>
                    </a:solidFill>
                  </a:tcPr>
                </a:tc>
              </a:tr>
              <a:tr h="1225038">
                <a:tc>
                  <a:txBody>
                    <a:bodyPr/>
                    <a:lstStyle/>
                    <a:p>
                      <a:r>
                        <a:rPr lang="en-GB" sz="1800" b="0" dirty="0" smtClean="0">
                          <a:latin typeface="Arial" panose="020B0604020202020204" pitchFamily="34" charset="0"/>
                          <a:cs typeface="Arial" panose="020B0604020202020204" pitchFamily="34" charset="0"/>
                        </a:rPr>
                        <a:t>Identify and</a:t>
                      </a:r>
                      <a:r>
                        <a:rPr lang="en-GB" sz="1800" b="0" baseline="0" dirty="0" smtClean="0">
                          <a:latin typeface="Arial" panose="020B0604020202020204" pitchFamily="34" charset="0"/>
                          <a:cs typeface="Arial" panose="020B0604020202020204" pitchFamily="34" charset="0"/>
                        </a:rPr>
                        <a:t> reach more people needing support</a:t>
                      </a:r>
                      <a:endParaRPr lang="en-US" sz="1800" b="0" dirty="0">
                        <a:latin typeface="Arial" panose="020B0604020202020204" pitchFamily="34" charset="0"/>
                        <a:cs typeface="Arial" panose="020B0604020202020204" pitchFamily="34" charset="0"/>
                      </a:endParaRPr>
                    </a:p>
                  </a:txBody>
                  <a:tcPr marL="60616" marR="60616" marT="0" marB="0">
                    <a:solidFill>
                      <a:srgbClr val="162259"/>
                    </a:solidFill>
                  </a:tcPr>
                </a:tc>
                <a:tc>
                  <a:txBody>
                    <a:bodyPr/>
                    <a:lstStyle/>
                    <a:p>
                      <a:pPr marL="0" marR="0">
                        <a:spcBef>
                          <a:spcPts val="0"/>
                        </a:spcBef>
                        <a:spcAft>
                          <a:spcPts val="0"/>
                        </a:spcAft>
                      </a:pPr>
                      <a:r>
                        <a:rPr lang="en-GB" sz="1600" dirty="0" smtClean="0">
                          <a:effectLst/>
                          <a:latin typeface="Arial"/>
                          <a:ea typeface="Times New Roman"/>
                        </a:rPr>
                        <a:t>The </a:t>
                      </a:r>
                      <a:r>
                        <a:rPr lang="en-GB" sz="1600" dirty="0">
                          <a:effectLst/>
                          <a:latin typeface="Arial"/>
                          <a:ea typeface="Times New Roman"/>
                        </a:rPr>
                        <a:t>Carers Centre, CVS </a:t>
                      </a:r>
                      <a:endParaRPr lang="en-US" sz="1600" dirty="0">
                        <a:effectLst/>
                        <a:latin typeface="Times New Roman"/>
                        <a:ea typeface="Times New Roman"/>
                      </a:endParaRPr>
                    </a:p>
                  </a:txBody>
                  <a:tcPr marL="68580" marR="68580" marT="0" marB="0">
                    <a:solidFill>
                      <a:srgbClr val="65B32E"/>
                    </a:solidFill>
                  </a:tcPr>
                </a:tc>
                <a:tc>
                  <a:txBody>
                    <a:bodyPr/>
                    <a:lstStyle/>
                    <a:p>
                      <a:pPr marL="0" marR="0">
                        <a:spcBef>
                          <a:spcPts val="0"/>
                        </a:spcBef>
                        <a:spcAft>
                          <a:spcPts val="0"/>
                        </a:spcAft>
                      </a:pPr>
                      <a:r>
                        <a:rPr lang="en-GB" sz="1600" dirty="0">
                          <a:effectLst/>
                          <a:latin typeface="Arial"/>
                          <a:ea typeface="Times New Roman"/>
                        </a:rPr>
                        <a:t>The Carers Team, BHCC – Local Authority </a:t>
                      </a:r>
                      <a:endParaRPr lang="en-US" sz="1600" dirty="0">
                        <a:effectLst/>
                        <a:latin typeface="Times New Roman"/>
                        <a:ea typeface="Times New Roman"/>
                      </a:endParaRPr>
                    </a:p>
                  </a:txBody>
                  <a:tcPr marL="68580" marR="68580" marT="0" marB="0">
                    <a:solidFill>
                      <a:srgbClr val="65B32E"/>
                    </a:solidFill>
                  </a:tcPr>
                </a:tc>
                <a:tc>
                  <a:txBody>
                    <a:bodyPr/>
                    <a:lstStyle/>
                    <a:p>
                      <a:pPr marL="0" marR="0">
                        <a:spcBef>
                          <a:spcPts val="0"/>
                        </a:spcBef>
                        <a:spcAft>
                          <a:spcPts val="0"/>
                        </a:spcAft>
                      </a:pPr>
                      <a:r>
                        <a:rPr lang="en-GB" sz="1600" dirty="0" smtClean="0">
                          <a:effectLst/>
                          <a:latin typeface="Arial"/>
                          <a:ea typeface="Times New Roman"/>
                        </a:rPr>
                        <a:t>Improve</a:t>
                      </a:r>
                      <a:r>
                        <a:rPr lang="en-GB" sz="1600" baseline="0" dirty="0" smtClean="0">
                          <a:effectLst/>
                          <a:latin typeface="Arial"/>
                          <a:ea typeface="Times New Roman"/>
                        </a:rPr>
                        <a:t> </a:t>
                      </a:r>
                      <a:r>
                        <a:rPr lang="en-GB" sz="1600" dirty="0" smtClean="0">
                          <a:effectLst/>
                          <a:latin typeface="Arial"/>
                          <a:ea typeface="Times New Roman"/>
                        </a:rPr>
                        <a:t>joint working</a:t>
                      </a:r>
                      <a:r>
                        <a:rPr lang="en-GB" sz="1600" baseline="0" dirty="0" smtClean="0">
                          <a:effectLst/>
                          <a:latin typeface="Arial"/>
                          <a:ea typeface="Times New Roman"/>
                        </a:rPr>
                        <a:t> and</a:t>
                      </a:r>
                      <a:r>
                        <a:rPr lang="en-GB" sz="1600" dirty="0" smtClean="0">
                          <a:effectLst/>
                          <a:latin typeface="Arial"/>
                          <a:ea typeface="Times New Roman"/>
                        </a:rPr>
                        <a:t> communication. Exchange </a:t>
                      </a:r>
                      <a:r>
                        <a:rPr lang="en-GB" sz="1600" dirty="0">
                          <a:effectLst/>
                          <a:latin typeface="Arial"/>
                          <a:ea typeface="Times New Roman"/>
                        </a:rPr>
                        <a:t>ideas </a:t>
                      </a:r>
                      <a:r>
                        <a:rPr lang="en-GB" sz="1600" dirty="0" smtClean="0">
                          <a:effectLst/>
                          <a:latin typeface="Arial"/>
                          <a:ea typeface="Times New Roman"/>
                        </a:rPr>
                        <a:t>for ways to identify isolated carers in </a:t>
                      </a:r>
                      <a:r>
                        <a:rPr lang="en-GB" sz="1600" dirty="0">
                          <a:effectLst/>
                          <a:latin typeface="Arial"/>
                          <a:ea typeface="Times New Roman"/>
                        </a:rPr>
                        <a:t>Brighton &amp; Hove. </a:t>
                      </a:r>
                      <a:endParaRPr lang="en-US" sz="1600" dirty="0">
                        <a:effectLst/>
                        <a:latin typeface="Times New Roman"/>
                        <a:ea typeface="Times New Roman"/>
                      </a:endParaRPr>
                    </a:p>
                  </a:txBody>
                  <a:tcPr marL="68580" marR="68580" marT="0" marB="0">
                    <a:solidFill>
                      <a:srgbClr val="65B32E"/>
                    </a:solidFill>
                  </a:tcPr>
                </a:tc>
              </a:tr>
              <a:tr h="12250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effectLst/>
                          <a:latin typeface="Arial" panose="020B0604020202020204" pitchFamily="34" charset="0"/>
                          <a:cs typeface="Arial" panose="020B0604020202020204" pitchFamily="34" charset="0"/>
                        </a:rPr>
                        <a:t>Joint promotion/</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effectLst/>
                          <a:latin typeface="Arial" panose="020B0604020202020204" pitchFamily="34" charset="0"/>
                          <a:cs typeface="Arial" panose="020B0604020202020204" pitchFamily="34" charset="0"/>
                        </a:rPr>
                        <a:t>share assets or resources</a:t>
                      </a:r>
                      <a:endParaRPr lang="en-US" sz="1800" b="0" dirty="0" smtClean="0">
                        <a:effectLst/>
                        <a:latin typeface="Arial" panose="020B0604020202020204" pitchFamily="34" charset="0"/>
                        <a:ea typeface="Times New Roman"/>
                        <a:cs typeface="Arial" panose="020B0604020202020204" pitchFamily="34" charset="0"/>
                      </a:endParaRPr>
                    </a:p>
                  </a:txBody>
                  <a:tcPr marL="60616" marR="60616" marT="0" marB="0">
                    <a:solidFill>
                      <a:srgbClr val="162259"/>
                    </a:solidFill>
                  </a:tcPr>
                </a:tc>
                <a:tc>
                  <a:txBody>
                    <a:bodyPr/>
                    <a:lstStyle/>
                    <a:p>
                      <a:pPr marL="0" marR="0">
                        <a:spcBef>
                          <a:spcPts val="0"/>
                        </a:spcBef>
                        <a:spcAft>
                          <a:spcPts val="0"/>
                        </a:spcAft>
                      </a:pPr>
                      <a:r>
                        <a:rPr lang="en-GB" sz="1600" dirty="0">
                          <a:effectLst/>
                          <a:latin typeface="Arial"/>
                          <a:ea typeface="Times New Roman"/>
                        </a:rPr>
                        <a:t>East Sussex Fire &amp; Rescue Services, Emergency Services </a:t>
                      </a:r>
                      <a:endParaRPr lang="en-US" sz="1600" dirty="0">
                        <a:effectLst/>
                        <a:latin typeface="Times New Roman"/>
                        <a:ea typeface="Times New Roman"/>
                      </a:endParaRPr>
                    </a:p>
                    <a:p>
                      <a:pPr marL="0" marR="0">
                        <a:spcBef>
                          <a:spcPts val="0"/>
                        </a:spcBef>
                        <a:spcAft>
                          <a:spcPts val="0"/>
                        </a:spcAft>
                      </a:pPr>
                      <a:r>
                        <a:rPr lang="en-GB" sz="1600" dirty="0">
                          <a:effectLst/>
                          <a:latin typeface="Arial"/>
                          <a:ea typeface="Times New Roman"/>
                        </a:rPr>
                        <a:t> </a:t>
                      </a:r>
                      <a:endParaRPr lang="en-US" sz="1600" dirty="0">
                        <a:effectLst/>
                        <a:latin typeface="Times New Roman"/>
                        <a:ea typeface="Times New Roman"/>
                      </a:endParaRPr>
                    </a:p>
                  </a:txBody>
                  <a:tcPr marL="68580" marR="68580" marT="0" marB="0">
                    <a:solidFill>
                      <a:srgbClr val="65B32E"/>
                    </a:solidFill>
                  </a:tcPr>
                </a:tc>
                <a:tc>
                  <a:txBody>
                    <a:bodyPr/>
                    <a:lstStyle/>
                    <a:p>
                      <a:pPr marL="0" marR="0">
                        <a:spcBef>
                          <a:spcPts val="0"/>
                        </a:spcBef>
                        <a:spcAft>
                          <a:spcPts val="0"/>
                        </a:spcAft>
                      </a:pPr>
                      <a:r>
                        <a:rPr lang="en-GB" sz="1600" dirty="0">
                          <a:effectLst/>
                          <a:latin typeface="Arial"/>
                          <a:ea typeface="Times New Roman"/>
                        </a:rPr>
                        <a:t>Brighton &amp; Hove Buses – Private </a:t>
                      </a:r>
                      <a:endParaRPr lang="en-US" sz="1600" dirty="0">
                        <a:effectLst/>
                        <a:latin typeface="Times New Roman"/>
                        <a:ea typeface="Times New Roman"/>
                      </a:endParaRPr>
                    </a:p>
                  </a:txBody>
                  <a:tcPr marL="68580" marR="68580" marT="0" marB="0">
                    <a:solidFill>
                      <a:srgbClr val="65B32E"/>
                    </a:solidFill>
                  </a:tcPr>
                </a:tc>
                <a:tc>
                  <a:txBody>
                    <a:bodyPr/>
                    <a:lstStyle/>
                    <a:p>
                      <a:pPr marL="0" marR="0">
                        <a:spcBef>
                          <a:spcPts val="0"/>
                        </a:spcBef>
                        <a:spcAft>
                          <a:spcPts val="0"/>
                        </a:spcAft>
                      </a:pPr>
                      <a:r>
                        <a:rPr lang="en-GB" sz="1600" dirty="0">
                          <a:effectLst/>
                          <a:latin typeface="Arial"/>
                          <a:ea typeface="Times New Roman"/>
                        </a:rPr>
                        <a:t>Work with </a:t>
                      </a:r>
                      <a:r>
                        <a:rPr lang="en-GB" sz="1600" dirty="0" smtClean="0">
                          <a:effectLst/>
                          <a:latin typeface="Arial"/>
                          <a:ea typeface="Times New Roman"/>
                        </a:rPr>
                        <a:t>Brighton &amp; Hove </a:t>
                      </a:r>
                      <a:r>
                        <a:rPr lang="en-GB" sz="1600" dirty="0">
                          <a:effectLst/>
                          <a:latin typeface="Arial"/>
                          <a:ea typeface="Times New Roman"/>
                        </a:rPr>
                        <a:t>B</a:t>
                      </a:r>
                      <a:r>
                        <a:rPr lang="en-GB" sz="1600" dirty="0" smtClean="0">
                          <a:effectLst/>
                          <a:latin typeface="Arial"/>
                          <a:ea typeface="Times New Roman"/>
                        </a:rPr>
                        <a:t>uses </a:t>
                      </a:r>
                      <a:r>
                        <a:rPr lang="en-GB" sz="1600" dirty="0">
                          <a:effectLst/>
                          <a:latin typeface="Arial"/>
                          <a:ea typeface="Times New Roman"/>
                        </a:rPr>
                        <a:t>to publicise home safety visits on buses and work together on Christmas road safety campaign.</a:t>
                      </a:r>
                      <a:endParaRPr lang="en-US" sz="1600" dirty="0">
                        <a:effectLst/>
                        <a:latin typeface="Times New Roman"/>
                        <a:ea typeface="Times New Roman"/>
                      </a:endParaRPr>
                    </a:p>
                  </a:txBody>
                  <a:tcPr marL="68580" marR="68580" marT="0" marB="0">
                    <a:solidFill>
                      <a:srgbClr val="65B32E"/>
                    </a:solidFill>
                  </a:tcPr>
                </a:tc>
              </a:tr>
            </a:tbl>
          </a:graphicData>
        </a:graphic>
      </p:graphicFrame>
    </p:spTree>
    <p:extLst>
      <p:ext uri="{BB962C8B-B14F-4D97-AF65-F5344CB8AC3E}">
        <p14:creationId xmlns:p14="http://schemas.microsoft.com/office/powerpoint/2010/main" val="884899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42688688"/>
              </p:ext>
            </p:extLst>
          </p:nvPr>
        </p:nvGraphicFramePr>
        <p:xfrm>
          <a:off x="179512" y="476672"/>
          <a:ext cx="8568952" cy="4928358"/>
        </p:xfrm>
        <a:graphic>
          <a:graphicData uri="http://schemas.openxmlformats.org/drawingml/2006/table">
            <a:tbl>
              <a:tblPr firstRow="1" firstCol="1" bandRow="1">
                <a:tableStyleId>{5C22544A-7EE6-4342-B048-85BDC9FD1C3A}</a:tableStyleId>
              </a:tblPr>
              <a:tblGrid>
                <a:gridCol w="1705039"/>
                <a:gridCol w="1708475"/>
                <a:gridCol w="1708475"/>
                <a:gridCol w="3446963"/>
              </a:tblGrid>
              <a:tr h="323283">
                <a:tc>
                  <a:txBody>
                    <a:bodyPr/>
                    <a:lstStyle/>
                    <a:p>
                      <a:pPr marL="0" marR="0">
                        <a:spcBef>
                          <a:spcPts val="0"/>
                        </a:spcBef>
                        <a:spcAft>
                          <a:spcPts val="0"/>
                        </a:spcAft>
                      </a:pPr>
                      <a:r>
                        <a:rPr lang="en-GB" sz="1100" dirty="0">
                          <a:effectLst/>
                        </a:rPr>
                        <a:t> </a:t>
                      </a:r>
                      <a:endParaRPr lang="en-US" sz="1100" dirty="0">
                        <a:effectLst/>
                      </a:endParaRPr>
                    </a:p>
                    <a:p>
                      <a:pPr marL="0" marR="0">
                        <a:spcBef>
                          <a:spcPts val="0"/>
                        </a:spcBef>
                        <a:spcAft>
                          <a:spcPts val="0"/>
                        </a:spcAft>
                      </a:pPr>
                      <a:r>
                        <a:rPr lang="en-GB" sz="1100" dirty="0">
                          <a:effectLst/>
                        </a:rPr>
                        <a:t> </a:t>
                      </a:r>
                      <a:endParaRPr lang="en-US" sz="1100" dirty="0">
                        <a:effectLst/>
                      </a:endParaRPr>
                    </a:p>
                    <a:p>
                      <a:pPr marL="0" marR="0">
                        <a:spcBef>
                          <a:spcPts val="0"/>
                        </a:spcBef>
                        <a:spcAft>
                          <a:spcPts val="0"/>
                        </a:spcAft>
                      </a:pPr>
                      <a:r>
                        <a:rPr lang="en-GB" sz="1100" dirty="0">
                          <a:effectLst/>
                        </a:rPr>
                        <a:t> </a:t>
                      </a:r>
                      <a:endParaRPr lang="en-US" sz="1100" dirty="0">
                        <a:effectLst/>
                      </a:endParaRPr>
                    </a:p>
                    <a:p>
                      <a:pPr marL="0" marR="0">
                        <a:spcBef>
                          <a:spcPts val="0"/>
                        </a:spcBef>
                        <a:spcAft>
                          <a:spcPts val="0"/>
                        </a:spcAft>
                      </a:pPr>
                      <a:r>
                        <a:rPr lang="en-GB" sz="1100" dirty="0">
                          <a:effectLst/>
                        </a:rPr>
                        <a:t> </a:t>
                      </a:r>
                      <a:endParaRPr lang="en-US" sz="1600" b="0" dirty="0">
                        <a:effectLst/>
                        <a:latin typeface="Arial" panose="020B0604020202020204" pitchFamily="34" charset="0"/>
                        <a:ea typeface="Times New Roman"/>
                        <a:cs typeface="Arial" panose="020B0604020202020204" pitchFamily="34" charset="0"/>
                      </a:endParaRPr>
                    </a:p>
                  </a:txBody>
                  <a:tcPr marL="60616" marR="60616" marT="0" marB="0">
                    <a:solidFill>
                      <a:srgbClr val="162259"/>
                    </a:solidFill>
                  </a:tcPr>
                </a:tc>
                <a:tc>
                  <a:txBody>
                    <a:bodyPr/>
                    <a:lstStyle/>
                    <a:p>
                      <a:pPr marL="0" marR="0">
                        <a:spcBef>
                          <a:spcPts val="0"/>
                        </a:spcBef>
                        <a:spcAft>
                          <a:spcPts val="0"/>
                        </a:spcAft>
                      </a:pPr>
                      <a:r>
                        <a:rPr lang="en-GB" sz="1800" b="0" dirty="0">
                          <a:effectLst/>
                          <a:latin typeface="Arial" panose="020B0604020202020204" pitchFamily="34" charset="0"/>
                          <a:cs typeface="Arial" panose="020B0604020202020204" pitchFamily="34" charset="0"/>
                        </a:rPr>
                        <a:t>Lead pledge </a:t>
                      </a:r>
                      <a:r>
                        <a:rPr lang="en-GB" sz="1800" b="0" dirty="0" smtClean="0">
                          <a:effectLst/>
                          <a:latin typeface="Arial" panose="020B0604020202020204" pitchFamily="34" charset="0"/>
                          <a:cs typeface="Arial" panose="020B0604020202020204" pitchFamily="34" charset="0"/>
                        </a:rPr>
                        <a:t>organisation/</a:t>
                      </a:r>
                    </a:p>
                    <a:p>
                      <a:pPr marL="0" marR="0">
                        <a:spcBef>
                          <a:spcPts val="0"/>
                        </a:spcBef>
                        <a:spcAft>
                          <a:spcPts val="0"/>
                        </a:spcAft>
                      </a:pPr>
                      <a:r>
                        <a:rPr lang="en-GB" sz="1800" b="0" dirty="0" smtClean="0">
                          <a:effectLst/>
                          <a:latin typeface="Arial" panose="020B0604020202020204" pitchFamily="34" charset="0"/>
                          <a:cs typeface="Arial" panose="020B0604020202020204" pitchFamily="34" charset="0"/>
                        </a:rPr>
                        <a:t>sector</a:t>
                      </a:r>
                      <a:endParaRPr lang="en-US" sz="1800" b="0" dirty="0">
                        <a:effectLst/>
                        <a:latin typeface="Arial" panose="020B0604020202020204" pitchFamily="34" charset="0"/>
                        <a:ea typeface="Times New Roman"/>
                        <a:cs typeface="Arial" panose="020B0604020202020204" pitchFamily="34" charset="0"/>
                      </a:endParaRPr>
                    </a:p>
                  </a:txBody>
                  <a:tcPr marL="60616" marR="60616" marT="0" marB="0">
                    <a:solidFill>
                      <a:srgbClr val="162259"/>
                    </a:solidFill>
                  </a:tcPr>
                </a:tc>
                <a:tc>
                  <a:txBody>
                    <a:bodyPr/>
                    <a:lstStyle/>
                    <a:p>
                      <a:pPr marL="0" marR="0">
                        <a:spcBef>
                          <a:spcPts val="0"/>
                        </a:spcBef>
                        <a:spcAft>
                          <a:spcPts val="0"/>
                        </a:spcAft>
                      </a:pPr>
                      <a:r>
                        <a:rPr lang="en-GB" sz="1800" b="0" dirty="0">
                          <a:effectLst/>
                          <a:latin typeface="Arial" panose="020B0604020202020204" pitchFamily="34" charset="0"/>
                          <a:cs typeface="Arial" panose="020B0604020202020204" pitchFamily="34" charset="0"/>
                        </a:rPr>
                        <a:t>Organisation</a:t>
                      </a:r>
                      <a:r>
                        <a:rPr lang="en-GB" sz="1800" b="0" dirty="0" smtClean="0">
                          <a:effectLst/>
                          <a:latin typeface="Arial" panose="020B0604020202020204" pitchFamily="34" charset="0"/>
                          <a:cs typeface="Arial" panose="020B0604020202020204" pitchFamily="34" charset="0"/>
                        </a:rPr>
                        <a:t>/</a:t>
                      </a:r>
                    </a:p>
                    <a:p>
                      <a:pPr marL="0" marR="0">
                        <a:spcBef>
                          <a:spcPts val="0"/>
                        </a:spcBef>
                        <a:spcAft>
                          <a:spcPts val="0"/>
                        </a:spcAft>
                      </a:pPr>
                      <a:r>
                        <a:rPr lang="en-GB" sz="1800" b="0" dirty="0" smtClean="0">
                          <a:effectLst/>
                          <a:latin typeface="Arial" panose="020B0604020202020204" pitchFamily="34" charset="0"/>
                          <a:cs typeface="Arial" panose="020B0604020202020204" pitchFamily="34" charset="0"/>
                        </a:rPr>
                        <a:t>sector </a:t>
                      </a:r>
                      <a:r>
                        <a:rPr lang="en-GB" sz="1800" b="0" dirty="0">
                          <a:effectLst/>
                          <a:latin typeface="Arial" panose="020B0604020202020204" pitchFamily="34" charset="0"/>
                          <a:cs typeface="Arial" panose="020B0604020202020204" pitchFamily="34" charset="0"/>
                        </a:rPr>
                        <a:t>pledging with</a:t>
                      </a:r>
                      <a:endParaRPr lang="en-US" sz="1800" b="0" dirty="0">
                        <a:effectLst/>
                        <a:latin typeface="Arial" panose="020B0604020202020204" pitchFamily="34" charset="0"/>
                        <a:ea typeface="Times New Roman"/>
                        <a:cs typeface="Arial" panose="020B0604020202020204" pitchFamily="34" charset="0"/>
                      </a:endParaRPr>
                    </a:p>
                  </a:txBody>
                  <a:tcPr marL="60616" marR="60616" marT="0" marB="0">
                    <a:solidFill>
                      <a:srgbClr val="162259"/>
                    </a:solidFill>
                  </a:tcPr>
                </a:tc>
                <a:tc>
                  <a:txBody>
                    <a:bodyPr/>
                    <a:lstStyle/>
                    <a:p>
                      <a:pPr marL="0" marR="0">
                        <a:spcBef>
                          <a:spcPts val="0"/>
                        </a:spcBef>
                        <a:spcAft>
                          <a:spcPts val="0"/>
                        </a:spcAft>
                      </a:pPr>
                      <a:r>
                        <a:rPr lang="en-GB" sz="1800" b="0" dirty="0">
                          <a:effectLst/>
                          <a:latin typeface="Arial" panose="020B0604020202020204" pitchFamily="34" charset="0"/>
                          <a:cs typeface="Arial" panose="020B0604020202020204" pitchFamily="34" charset="0"/>
                        </a:rPr>
                        <a:t>Pledge</a:t>
                      </a:r>
                      <a:endParaRPr lang="en-US" sz="1800" b="0" dirty="0">
                        <a:effectLst/>
                        <a:latin typeface="Arial" panose="020B0604020202020204" pitchFamily="34" charset="0"/>
                        <a:ea typeface="Times New Roman"/>
                        <a:cs typeface="Arial" panose="020B0604020202020204" pitchFamily="34" charset="0"/>
                      </a:endParaRPr>
                    </a:p>
                  </a:txBody>
                  <a:tcPr marL="60616" marR="60616" marT="0" marB="0">
                    <a:solidFill>
                      <a:srgbClr val="162259"/>
                    </a:solidFill>
                  </a:tcPr>
                </a:tc>
              </a:tr>
              <a:tr h="117348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effectLst/>
                          <a:latin typeface="Arial" panose="020B0604020202020204" pitchFamily="34" charset="0"/>
                          <a:cs typeface="Arial" panose="020B0604020202020204" pitchFamily="34" charset="0"/>
                        </a:rPr>
                        <a:t>Develop new initiative/</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effectLst/>
                          <a:latin typeface="Arial" panose="020B0604020202020204" pitchFamily="34" charset="0"/>
                          <a:cs typeface="Arial" panose="020B0604020202020204" pitchFamily="34" charset="0"/>
                        </a:rPr>
                        <a:t>activity or service</a:t>
                      </a:r>
                      <a:endParaRPr lang="en-US" sz="1800" b="0" dirty="0" smtClean="0">
                        <a:effectLst/>
                        <a:latin typeface="Arial" panose="020B0604020202020204" pitchFamily="34" charset="0"/>
                        <a:ea typeface="Times New Roman"/>
                        <a:cs typeface="Arial" panose="020B0604020202020204" pitchFamily="34" charset="0"/>
                      </a:endParaRPr>
                    </a:p>
                  </a:txBody>
                  <a:tcPr marL="60616" marR="60616" marT="0" marB="0">
                    <a:solidFill>
                      <a:srgbClr val="162259"/>
                    </a:solidFill>
                  </a:tcPr>
                </a:tc>
                <a:tc>
                  <a:txBody>
                    <a:bodyPr/>
                    <a:lstStyle/>
                    <a:p>
                      <a:pPr marL="0" marR="0">
                        <a:spcBef>
                          <a:spcPts val="0"/>
                        </a:spcBef>
                        <a:spcAft>
                          <a:spcPts val="0"/>
                        </a:spcAft>
                      </a:pPr>
                      <a:r>
                        <a:rPr lang="en-GB" sz="1600" dirty="0">
                          <a:effectLst/>
                          <a:latin typeface="Arial"/>
                          <a:ea typeface="Times New Roman"/>
                        </a:rPr>
                        <a:t>Pembroke Lodge Home Care, Private </a:t>
                      </a:r>
                      <a:endParaRPr lang="en-US" sz="1600" dirty="0">
                        <a:effectLst/>
                        <a:latin typeface="Times New Roman"/>
                        <a:ea typeface="Times New Roman"/>
                      </a:endParaRPr>
                    </a:p>
                  </a:txBody>
                  <a:tcPr marL="68580" marR="68580" marT="0" marB="0">
                    <a:solidFill>
                      <a:srgbClr val="65B32E"/>
                    </a:solidFill>
                  </a:tcPr>
                </a:tc>
                <a:tc>
                  <a:txBody>
                    <a:bodyPr/>
                    <a:lstStyle/>
                    <a:p>
                      <a:pPr marL="0" marR="0">
                        <a:spcBef>
                          <a:spcPts val="0"/>
                        </a:spcBef>
                        <a:spcAft>
                          <a:spcPts val="0"/>
                        </a:spcAft>
                      </a:pPr>
                      <a:r>
                        <a:rPr lang="en-GB" sz="1600" dirty="0" smtClean="0">
                          <a:effectLst/>
                          <a:latin typeface="Arial"/>
                          <a:ea typeface="Times New Roman"/>
                        </a:rPr>
                        <a:t>Social Workers - Local </a:t>
                      </a:r>
                      <a:r>
                        <a:rPr lang="en-GB" sz="1600" dirty="0">
                          <a:effectLst/>
                          <a:latin typeface="Arial"/>
                          <a:ea typeface="Times New Roman"/>
                        </a:rPr>
                        <a:t>Authority </a:t>
                      </a:r>
                      <a:endParaRPr lang="en-US" sz="1600" dirty="0">
                        <a:effectLst/>
                        <a:latin typeface="Times New Roman"/>
                        <a:ea typeface="Times New Roman"/>
                      </a:endParaRPr>
                    </a:p>
                  </a:txBody>
                  <a:tcPr marL="68580" marR="68580" marT="0" marB="0">
                    <a:solidFill>
                      <a:srgbClr val="65B32E"/>
                    </a:solidFill>
                  </a:tcPr>
                </a:tc>
                <a:tc>
                  <a:txBody>
                    <a:bodyPr/>
                    <a:lstStyle/>
                    <a:p>
                      <a:pPr marL="0" marR="0">
                        <a:spcBef>
                          <a:spcPts val="0"/>
                        </a:spcBef>
                        <a:spcAft>
                          <a:spcPts val="0"/>
                        </a:spcAft>
                        <a:tabLst>
                          <a:tab pos="708660" algn="l"/>
                        </a:tabLst>
                      </a:pPr>
                      <a:r>
                        <a:rPr lang="en-GB" sz="1600" dirty="0" smtClean="0">
                          <a:effectLst/>
                          <a:latin typeface="Arial"/>
                          <a:ea typeface="Times New Roman"/>
                        </a:rPr>
                        <a:t>There </a:t>
                      </a:r>
                      <a:r>
                        <a:rPr lang="en-GB" sz="1600" dirty="0">
                          <a:effectLst/>
                          <a:latin typeface="Arial"/>
                          <a:ea typeface="Times New Roman"/>
                        </a:rPr>
                        <a:t>is a need for vulnerable people in the community to be able to take showers/baths with supports. Investigate how we can help. </a:t>
                      </a:r>
                      <a:endParaRPr lang="en-US" sz="1600" dirty="0">
                        <a:effectLst/>
                        <a:latin typeface="Times New Roman"/>
                        <a:ea typeface="Times New Roman"/>
                      </a:endParaRPr>
                    </a:p>
                  </a:txBody>
                  <a:tcPr marL="68580" marR="68580" marT="0" marB="0">
                    <a:solidFill>
                      <a:srgbClr val="65B32E"/>
                    </a:solidFill>
                  </a:tcPr>
                </a:tc>
              </a:tr>
              <a:tr h="117348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smtClean="0">
                        <a:effectLst/>
                        <a:latin typeface="Arial" panose="020B0604020202020204" pitchFamily="34" charset="0"/>
                        <a:ea typeface="Times New Roman"/>
                        <a:cs typeface="Arial" panose="020B0604020202020204" pitchFamily="34" charset="0"/>
                      </a:endParaRPr>
                    </a:p>
                  </a:txBody>
                  <a:tcPr marL="60616" marR="60616" marT="0" marB="0">
                    <a:solidFill>
                      <a:srgbClr val="162259"/>
                    </a:solidFill>
                  </a:tcPr>
                </a:tc>
                <a:tc>
                  <a:txBody>
                    <a:bodyPr/>
                    <a:lstStyle/>
                    <a:p>
                      <a:pPr marL="0" marR="0">
                        <a:spcBef>
                          <a:spcPts val="0"/>
                        </a:spcBef>
                        <a:spcAft>
                          <a:spcPts val="0"/>
                        </a:spcAft>
                      </a:pPr>
                      <a:r>
                        <a:rPr lang="en-GB" sz="1600" dirty="0">
                          <a:effectLst/>
                          <a:latin typeface="Arial"/>
                          <a:ea typeface="Times New Roman"/>
                        </a:rPr>
                        <a:t>British Red Cross, CVS </a:t>
                      </a:r>
                      <a:endParaRPr lang="en-US" sz="1600" dirty="0">
                        <a:effectLst/>
                        <a:latin typeface="Times New Roman"/>
                        <a:ea typeface="Times New Roman"/>
                      </a:endParaRPr>
                    </a:p>
                    <a:p>
                      <a:pPr marL="0" marR="0">
                        <a:spcBef>
                          <a:spcPts val="0"/>
                        </a:spcBef>
                        <a:spcAft>
                          <a:spcPts val="0"/>
                        </a:spcAft>
                      </a:pPr>
                      <a:r>
                        <a:rPr lang="en-GB" sz="1600" dirty="0">
                          <a:effectLst/>
                          <a:latin typeface="Arial"/>
                          <a:ea typeface="Times New Roman"/>
                        </a:rPr>
                        <a:t> </a:t>
                      </a:r>
                      <a:endParaRPr lang="en-US" sz="1600" dirty="0">
                        <a:effectLst/>
                        <a:latin typeface="Times New Roman"/>
                        <a:ea typeface="Times New Roman"/>
                      </a:endParaRPr>
                    </a:p>
                    <a:p>
                      <a:pPr marL="0" marR="0">
                        <a:spcBef>
                          <a:spcPts val="0"/>
                        </a:spcBef>
                        <a:spcAft>
                          <a:spcPts val="0"/>
                        </a:spcAft>
                      </a:pPr>
                      <a:r>
                        <a:rPr lang="en-GB" sz="1600" dirty="0">
                          <a:effectLst/>
                          <a:latin typeface="Arial"/>
                          <a:ea typeface="Times New Roman"/>
                        </a:rPr>
                        <a:t> </a:t>
                      </a:r>
                      <a:endParaRPr lang="en-US" sz="1600" dirty="0">
                        <a:effectLst/>
                        <a:latin typeface="Times New Roman"/>
                        <a:ea typeface="Times New Roman"/>
                      </a:endParaRPr>
                    </a:p>
                  </a:txBody>
                  <a:tcPr marL="68580" marR="68580" marT="0" marB="0">
                    <a:solidFill>
                      <a:srgbClr val="65B32E"/>
                    </a:solidFill>
                  </a:tcPr>
                </a:tc>
                <a:tc>
                  <a:txBody>
                    <a:bodyPr/>
                    <a:lstStyle/>
                    <a:p>
                      <a:pPr marL="0" marR="0">
                        <a:spcBef>
                          <a:spcPts val="0"/>
                        </a:spcBef>
                        <a:spcAft>
                          <a:spcPts val="0"/>
                        </a:spcAft>
                      </a:pPr>
                      <a:r>
                        <a:rPr lang="en-GB" sz="1600" dirty="0">
                          <a:effectLst/>
                          <a:latin typeface="Arial"/>
                          <a:ea typeface="Times New Roman"/>
                        </a:rPr>
                        <a:t>Funeral Directors – Private </a:t>
                      </a:r>
                      <a:endParaRPr lang="en-US" sz="1600" dirty="0">
                        <a:effectLst/>
                        <a:latin typeface="Times New Roman"/>
                        <a:ea typeface="Times New Roman"/>
                      </a:endParaRPr>
                    </a:p>
                  </a:txBody>
                  <a:tcPr marL="68580" marR="68580" marT="0" marB="0">
                    <a:solidFill>
                      <a:srgbClr val="65B32E"/>
                    </a:solidFill>
                  </a:tcPr>
                </a:tc>
                <a:tc>
                  <a:txBody>
                    <a:bodyPr/>
                    <a:lstStyle/>
                    <a:p>
                      <a:pPr marL="0" marR="0">
                        <a:spcBef>
                          <a:spcPts val="0"/>
                        </a:spcBef>
                        <a:spcAft>
                          <a:spcPts val="0"/>
                        </a:spcAft>
                      </a:pPr>
                      <a:r>
                        <a:rPr lang="en-GB" sz="1600" dirty="0">
                          <a:effectLst/>
                          <a:latin typeface="Arial"/>
                          <a:ea typeface="Times New Roman"/>
                        </a:rPr>
                        <a:t>To create a piece of work on funeral directors and support they can offer to the local community when services such as Cruse are running with a long waiting </a:t>
                      </a:r>
                      <a:r>
                        <a:rPr lang="en-GB" sz="1600" dirty="0" smtClean="0">
                          <a:effectLst/>
                          <a:latin typeface="Arial"/>
                          <a:ea typeface="Times New Roman"/>
                        </a:rPr>
                        <a:t>list. Aim is to develop an </a:t>
                      </a:r>
                      <a:r>
                        <a:rPr lang="en-GB" sz="1600" dirty="0">
                          <a:effectLst/>
                          <a:latin typeface="Arial"/>
                          <a:ea typeface="Times New Roman"/>
                        </a:rPr>
                        <a:t>easily accessible info point for organisations</a:t>
                      </a:r>
                      <a:endParaRPr lang="en-US" sz="1600" dirty="0">
                        <a:effectLst/>
                        <a:latin typeface="Times New Roman"/>
                        <a:ea typeface="Times New Roman"/>
                      </a:endParaRPr>
                    </a:p>
                  </a:txBody>
                  <a:tcPr marL="68580" marR="68580" marT="0" marB="0">
                    <a:solidFill>
                      <a:srgbClr val="65B32E"/>
                    </a:solidFill>
                  </a:tcPr>
                </a:tc>
              </a:tr>
              <a:tr h="1225038">
                <a:tc>
                  <a:txBody>
                    <a:bodyPr/>
                    <a:lstStyle/>
                    <a:p>
                      <a:r>
                        <a:rPr lang="en-GB" sz="1800" b="0" dirty="0" smtClean="0">
                          <a:latin typeface="Arial" panose="020B0604020202020204" pitchFamily="34" charset="0"/>
                          <a:cs typeface="Arial" panose="020B0604020202020204" pitchFamily="34" charset="0"/>
                        </a:rPr>
                        <a:t>Workforce learning/share information internally</a:t>
                      </a:r>
                      <a:endParaRPr lang="en-US" sz="1800" b="0" dirty="0">
                        <a:latin typeface="Arial" panose="020B0604020202020204" pitchFamily="34" charset="0"/>
                        <a:cs typeface="Arial" panose="020B0604020202020204" pitchFamily="34" charset="0"/>
                      </a:endParaRPr>
                    </a:p>
                  </a:txBody>
                  <a:tcPr marL="60616" marR="60616" marT="0" marB="0">
                    <a:solidFill>
                      <a:srgbClr val="162259"/>
                    </a:solidFill>
                  </a:tcPr>
                </a:tc>
                <a:tc>
                  <a:txBody>
                    <a:bodyPr/>
                    <a:lstStyle/>
                    <a:p>
                      <a:pPr marL="0" marR="0">
                        <a:spcBef>
                          <a:spcPts val="0"/>
                        </a:spcBef>
                        <a:spcAft>
                          <a:spcPts val="0"/>
                        </a:spcAft>
                      </a:pPr>
                      <a:r>
                        <a:rPr lang="en-GB" sz="1600" dirty="0">
                          <a:effectLst/>
                          <a:latin typeface="Arial"/>
                          <a:ea typeface="Times New Roman"/>
                        </a:rPr>
                        <a:t>Complete Community Care, Private </a:t>
                      </a:r>
                      <a:endParaRPr lang="en-US" sz="1600" dirty="0">
                        <a:effectLst/>
                        <a:latin typeface="Times New Roman"/>
                        <a:ea typeface="Times New Roman"/>
                      </a:endParaRPr>
                    </a:p>
                    <a:p>
                      <a:pPr marL="0" marR="0">
                        <a:spcBef>
                          <a:spcPts val="0"/>
                        </a:spcBef>
                        <a:spcAft>
                          <a:spcPts val="0"/>
                        </a:spcAft>
                      </a:pPr>
                      <a:r>
                        <a:rPr lang="en-GB" sz="1600" dirty="0">
                          <a:effectLst/>
                          <a:latin typeface="Arial"/>
                          <a:ea typeface="Times New Roman"/>
                        </a:rPr>
                        <a:t> </a:t>
                      </a:r>
                      <a:endParaRPr lang="en-US" sz="1600" dirty="0">
                        <a:effectLst/>
                        <a:latin typeface="Times New Roman"/>
                        <a:ea typeface="Times New Roman"/>
                      </a:endParaRPr>
                    </a:p>
                  </a:txBody>
                  <a:tcPr marL="68580" marR="68580" marT="0" marB="0">
                    <a:solidFill>
                      <a:srgbClr val="65B32E"/>
                    </a:solidFill>
                  </a:tcPr>
                </a:tc>
                <a:tc>
                  <a:txBody>
                    <a:bodyPr/>
                    <a:lstStyle/>
                    <a:p>
                      <a:pPr marL="0" marR="0">
                        <a:spcBef>
                          <a:spcPts val="0"/>
                        </a:spcBef>
                        <a:spcAft>
                          <a:spcPts val="0"/>
                        </a:spcAft>
                      </a:pPr>
                      <a:r>
                        <a:rPr lang="en-GB" sz="1600" dirty="0">
                          <a:effectLst/>
                          <a:latin typeface="Arial"/>
                          <a:ea typeface="Times New Roman"/>
                        </a:rPr>
                        <a:t>Public Health – Local Authority </a:t>
                      </a:r>
                      <a:endParaRPr lang="en-US" sz="1600" dirty="0">
                        <a:effectLst/>
                        <a:latin typeface="Times New Roman"/>
                        <a:ea typeface="Times New Roman"/>
                      </a:endParaRPr>
                    </a:p>
                  </a:txBody>
                  <a:tcPr marL="68580" marR="68580" marT="0" marB="0">
                    <a:solidFill>
                      <a:srgbClr val="65B32E"/>
                    </a:solidFill>
                  </a:tcPr>
                </a:tc>
                <a:tc>
                  <a:txBody>
                    <a:bodyPr/>
                    <a:lstStyle/>
                    <a:p>
                      <a:pPr marL="0" marR="0">
                        <a:spcBef>
                          <a:spcPts val="0"/>
                        </a:spcBef>
                        <a:spcAft>
                          <a:spcPts val="0"/>
                        </a:spcAft>
                      </a:pPr>
                      <a:r>
                        <a:rPr lang="en-GB" sz="1600" dirty="0">
                          <a:effectLst/>
                          <a:latin typeface="Arial"/>
                          <a:ea typeface="Times New Roman"/>
                        </a:rPr>
                        <a:t>Link in with Public Health for MECC training to maximise our calls with clients  re signposting. Being as helpful as possible in a short amount of time</a:t>
                      </a:r>
                      <a:endParaRPr lang="en-US" sz="1600" dirty="0">
                        <a:effectLst/>
                        <a:latin typeface="Times New Roman"/>
                        <a:ea typeface="Times New Roman"/>
                      </a:endParaRPr>
                    </a:p>
                  </a:txBody>
                  <a:tcPr marL="68580" marR="68580" marT="0" marB="0">
                    <a:solidFill>
                      <a:srgbClr val="65B32E"/>
                    </a:solidFill>
                  </a:tcPr>
                </a:tc>
              </a:tr>
            </a:tbl>
          </a:graphicData>
        </a:graphic>
      </p:graphicFrame>
    </p:spTree>
    <p:extLst>
      <p:ext uri="{BB962C8B-B14F-4D97-AF65-F5344CB8AC3E}">
        <p14:creationId xmlns:p14="http://schemas.microsoft.com/office/powerpoint/2010/main" val="2744489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7026" y="2348880"/>
            <a:ext cx="8875192" cy="835223"/>
          </a:xfrm>
          <a:prstGeom prst="rect">
            <a:avLst/>
          </a:prstGeom>
        </p:spPr>
        <p:txBody>
          <a:bodyP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GB" sz="6000" dirty="0" smtClean="0">
                <a:solidFill>
                  <a:srgbClr val="65B32E"/>
                </a:solidFill>
                <a:latin typeface="Arial" panose="020B0604020202020204" pitchFamily="34" charset="0"/>
                <a:cs typeface="Arial" panose="020B0604020202020204" pitchFamily="34" charset="0"/>
              </a:rPr>
              <a:t>Action Planning Groups:</a:t>
            </a:r>
            <a:endParaRPr lang="en-US" sz="6000" dirty="0" smtClean="0">
              <a:solidFill>
                <a:srgbClr val="65B32E"/>
              </a:solidFill>
              <a:latin typeface="Arial" panose="020B0604020202020204" pitchFamily="34" charset="0"/>
              <a:cs typeface="Arial" panose="020B0604020202020204" pitchFamily="34" charset="0"/>
            </a:endParaRPr>
          </a:p>
          <a:p>
            <a:r>
              <a:rPr lang="en-US" sz="4800" dirty="0" smtClean="0">
                <a:solidFill>
                  <a:srgbClr val="65B32E"/>
                </a:solidFill>
                <a:latin typeface="Arial" panose="020B0604020202020204" pitchFamily="34" charset="0"/>
                <a:cs typeface="Arial" panose="020B0604020202020204" pitchFamily="34" charset="0"/>
              </a:rPr>
              <a:t>Case Studies</a:t>
            </a:r>
            <a:endParaRPr lang="en-GB" sz="4800" dirty="0" smtClean="0">
              <a:solidFill>
                <a:srgbClr val="65B3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13554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875192" cy="5663089"/>
          </a:xfrm>
          <a:prstGeom prst="rect">
            <a:avLst/>
          </a:prstGeom>
        </p:spPr>
        <p:txBody>
          <a:bodyPr wrap="square">
            <a:spAutoFit/>
          </a:bodyPr>
          <a:lstStyle/>
          <a:p>
            <a:r>
              <a:rPr lang="en-GB" sz="2000" b="1" i="1" dirty="0">
                <a:solidFill>
                  <a:srgbClr val="65B32E"/>
                </a:solidFill>
                <a:latin typeface="Arial" panose="020B0604020202020204" pitchFamily="34" charset="0"/>
                <a:cs typeface="Arial" panose="020B0604020202020204" pitchFamily="34" charset="0"/>
              </a:rPr>
              <a:t>THE LET’S COOK </a:t>
            </a:r>
            <a:r>
              <a:rPr lang="en-GB" sz="2000" b="1" i="1" dirty="0" smtClean="0">
                <a:solidFill>
                  <a:srgbClr val="65B32E"/>
                </a:solidFill>
                <a:latin typeface="Arial" panose="020B0604020202020204" pitchFamily="34" charset="0"/>
                <a:cs typeface="Arial" panose="020B0604020202020204" pitchFamily="34" charset="0"/>
              </a:rPr>
              <a:t>CLUB</a:t>
            </a:r>
            <a:r>
              <a:rPr lang="en-US" sz="2000" dirty="0" smtClean="0">
                <a:solidFill>
                  <a:srgbClr val="65B32E"/>
                </a:solidFill>
                <a:latin typeface="Arial" panose="020B0604020202020204" pitchFamily="34" charset="0"/>
                <a:cs typeface="Arial" panose="020B0604020202020204" pitchFamily="34" charset="0"/>
              </a:rPr>
              <a:t>: </a:t>
            </a:r>
          </a:p>
          <a:p>
            <a:r>
              <a:rPr lang="en-GB" sz="2000" dirty="0" smtClean="0">
                <a:solidFill>
                  <a:srgbClr val="65B32E"/>
                </a:solidFill>
                <a:latin typeface="Arial" panose="020B0604020202020204" pitchFamily="34" charset="0"/>
                <a:cs typeface="Arial" panose="020B0604020202020204" pitchFamily="34" charset="0"/>
              </a:rPr>
              <a:t>Wednesday </a:t>
            </a:r>
            <a:r>
              <a:rPr lang="en-GB" sz="2000" dirty="0">
                <a:solidFill>
                  <a:srgbClr val="65B32E"/>
                </a:solidFill>
                <a:latin typeface="Arial" panose="020B0604020202020204" pitchFamily="34" charset="0"/>
                <a:cs typeface="Arial" panose="020B0604020202020204" pitchFamily="34" charset="0"/>
              </a:rPr>
              <a:t>3 May </a:t>
            </a:r>
            <a:r>
              <a:rPr lang="en-GB" sz="2000" dirty="0" smtClean="0">
                <a:solidFill>
                  <a:srgbClr val="65B32E"/>
                </a:solidFill>
                <a:latin typeface="Arial" panose="020B0604020202020204" pitchFamily="34" charset="0"/>
                <a:cs typeface="Arial" panose="020B0604020202020204" pitchFamily="34" charset="0"/>
              </a:rPr>
              <a:t>2017</a:t>
            </a:r>
            <a:r>
              <a:rPr lang="en-US" sz="2000" dirty="0">
                <a:solidFill>
                  <a:srgbClr val="65B32E"/>
                </a:solidFill>
                <a:latin typeface="Arial" panose="020B0604020202020204" pitchFamily="34" charset="0"/>
                <a:cs typeface="Arial" panose="020B0604020202020204" pitchFamily="34" charset="0"/>
              </a:rPr>
              <a:t> </a:t>
            </a:r>
            <a:r>
              <a:rPr lang="en-GB" sz="2000" dirty="0" smtClean="0">
                <a:solidFill>
                  <a:srgbClr val="65B32E"/>
                </a:solidFill>
                <a:latin typeface="Arial" panose="020B0604020202020204" pitchFamily="34" charset="0"/>
                <a:cs typeface="Arial" panose="020B0604020202020204" pitchFamily="34" charset="0"/>
              </a:rPr>
              <a:t>At </a:t>
            </a:r>
            <a:r>
              <a:rPr lang="en-GB" sz="2000" dirty="0">
                <a:solidFill>
                  <a:srgbClr val="65B32E"/>
                </a:solidFill>
                <a:latin typeface="Arial" panose="020B0604020202020204" pitchFamily="34" charset="0"/>
                <a:cs typeface="Arial" panose="020B0604020202020204" pitchFamily="34" charset="0"/>
              </a:rPr>
              <a:t>Muriel </a:t>
            </a:r>
            <a:r>
              <a:rPr lang="en-GB" sz="2000" dirty="0" smtClean="0">
                <a:solidFill>
                  <a:srgbClr val="65B32E"/>
                </a:solidFill>
                <a:latin typeface="Arial" panose="020B0604020202020204" pitchFamily="34" charset="0"/>
                <a:cs typeface="Arial" panose="020B0604020202020204" pitchFamily="34" charset="0"/>
              </a:rPr>
              <a:t>House</a:t>
            </a:r>
          </a:p>
          <a:p>
            <a:endParaRPr lang="en-US" sz="1400" dirty="0">
              <a:latin typeface="Arial" panose="020B0604020202020204" pitchFamily="34" charset="0"/>
              <a:cs typeface="Arial" panose="020B0604020202020204" pitchFamily="34" charset="0"/>
            </a:endParaRPr>
          </a:p>
          <a:p>
            <a:r>
              <a:rPr lang="en-GB" sz="1400" b="1" dirty="0">
                <a:solidFill>
                  <a:srgbClr val="002060"/>
                </a:solidFill>
                <a:latin typeface="Arial" panose="020B0604020202020204" pitchFamily="34" charset="0"/>
                <a:cs typeface="Arial" panose="020B0604020202020204" pitchFamily="34" charset="0"/>
              </a:rPr>
              <a:t>Menu</a:t>
            </a:r>
            <a:endParaRPr lang="en-US" sz="1400" b="1" dirty="0">
              <a:solidFill>
                <a:srgbClr val="002060"/>
              </a:solidFill>
              <a:latin typeface="Arial" panose="020B0604020202020204" pitchFamily="34" charset="0"/>
              <a:cs typeface="Arial" panose="020B0604020202020204" pitchFamily="34" charset="0"/>
            </a:endParaRPr>
          </a:p>
          <a:p>
            <a:r>
              <a:rPr lang="en-GB" sz="1400" i="1" dirty="0">
                <a:latin typeface="Arial" panose="020B0604020202020204" pitchFamily="34" charset="0"/>
                <a:cs typeface="Arial" panose="020B0604020202020204" pitchFamily="34" charset="0"/>
              </a:rPr>
              <a:t>Homemade Cottage Pie and Spring Cabbage</a:t>
            </a:r>
            <a:endParaRPr lang="en-US" sz="1400" dirty="0">
              <a:latin typeface="Arial" panose="020B0604020202020204" pitchFamily="34" charset="0"/>
              <a:cs typeface="Arial" panose="020B0604020202020204" pitchFamily="34" charset="0"/>
            </a:endParaRPr>
          </a:p>
          <a:p>
            <a:r>
              <a:rPr lang="en-GB" sz="1400" i="1" dirty="0">
                <a:latin typeface="Arial" panose="020B0604020202020204" pitchFamily="34" charset="0"/>
                <a:cs typeface="Arial" panose="020B0604020202020204" pitchFamily="34" charset="0"/>
              </a:rPr>
              <a:t>Apple Crumble and Ice Cream @ £3.00 </a:t>
            </a:r>
            <a:r>
              <a:rPr lang="en-GB" sz="1400" i="1" dirty="0" smtClean="0">
                <a:latin typeface="Arial" panose="020B0604020202020204" pitchFamily="34" charset="0"/>
                <a:cs typeface="Arial" panose="020B0604020202020204" pitchFamily="34" charset="0"/>
              </a:rPr>
              <a:t>pp</a:t>
            </a:r>
            <a:endParaRPr lang="en-US" sz="1400" dirty="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r>
              <a:rPr lang="en-GB" sz="1400" b="1" dirty="0" smtClean="0">
                <a:solidFill>
                  <a:srgbClr val="002060"/>
                </a:solidFill>
                <a:latin typeface="Arial" panose="020B0604020202020204" pitchFamily="34" charset="0"/>
                <a:cs typeface="Arial" panose="020B0604020202020204" pitchFamily="34" charset="0"/>
              </a:rPr>
              <a:t>Attendees</a:t>
            </a:r>
            <a:r>
              <a:rPr lang="en-GB" sz="1400" b="1" dirty="0">
                <a:solidFill>
                  <a:srgbClr val="002060"/>
                </a:solidFill>
                <a:latin typeface="Arial" panose="020B0604020202020204" pitchFamily="34" charset="0"/>
                <a:cs typeface="Arial" panose="020B0604020202020204" pitchFamily="34" charset="0"/>
              </a:rPr>
              <a:t>:</a:t>
            </a:r>
            <a:endParaRPr lang="en-US" sz="1400" dirty="0">
              <a:solidFill>
                <a:srgbClr val="002060"/>
              </a:solidFill>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Muriel </a:t>
            </a:r>
            <a:r>
              <a:rPr lang="en-GB" sz="1400" dirty="0">
                <a:latin typeface="Arial" panose="020B0604020202020204" pitchFamily="34" charset="0"/>
                <a:cs typeface="Arial" panose="020B0604020202020204" pitchFamily="34" charset="0"/>
              </a:rPr>
              <a:t>House – 8 </a:t>
            </a:r>
            <a:r>
              <a:rPr lang="en-US" sz="1400" dirty="0" smtClean="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Sanders </a:t>
            </a:r>
            <a:r>
              <a:rPr lang="en-GB" sz="1400" dirty="0">
                <a:latin typeface="Arial" panose="020B0604020202020204" pitchFamily="34" charset="0"/>
                <a:cs typeface="Arial" panose="020B0604020202020204" pitchFamily="34" charset="0"/>
              </a:rPr>
              <a:t>House - 10 </a:t>
            </a:r>
            <a:endParaRPr lang="en-US"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r>
              <a:rPr lang="en-GB" sz="1400" b="1" dirty="0" smtClean="0">
                <a:solidFill>
                  <a:srgbClr val="162259"/>
                </a:solidFill>
                <a:latin typeface="Arial" panose="020B0604020202020204" pitchFamily="34" charset="0"/>
                <a:cs typeface="Arial" panose="020B0604020202020204" pitchFamily="34" charset="0"/>
              </a:rPr>
              <a:t>Feedback</a:t>
            </a:r>
            <a:r>
              <a:rPr lang="en-GB" sz="1400" b="1" dirty="0">
                <a:solidFill>
                  <a:srgbClr val="162259"/>
                </a:solidFill>
                <a:latin typeface="Arial" panose="020B0604020202020204" pitchFamily="34" charset="0"/>
                <a:cs typeface="Arial" panose="020B0604020202020204" pitchFamily="34" charset="0"/>
              </a:rPr>
              <a:t>:</a:t>
            </a:r>
            <a:r>
              <a:rPr lang="en-GB" sz="1400" dirty="0">
                <a:solidFill>
                  <a:srgbClr val="162259"/>
                </a:solidFill>
                <a:latin typeface="Arial" panose="020B0604020202020204" pitchFamily="34" charset="0"/>
                <a:cs typeface="Arial" panose="020B0604020202020204" pitchFamily="34" charset="0"/>
              </a:rPr>
              <a:t> </a:t>
            </a:r>
            <a:endParaRPr lang="en-US" sz="1400" dirty="0">
              <a:solidFill>
                <a:srgbClr val="162259"/>
              </a:solidFill>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Very positive from all diners from attending from both schemes. One tenant at Sanders House was overwhelmed and very happy with his meal. He was given a plate of leftovers for his dinner the next night but said he could not wait as it was so lovely and ate it the same </a:t>
            </a:r>
            <a:r>
              <a:rPr lang="en-GB" sz="1400" dirty="0" smtClean="0">
                <a:latin typeface="Arial" panose="020B0604020202020204" pitchFamily="34" charset="0"/>
                <a:cs typeface="Arial" panose="020B0604020202020204" pitchFamily="34" charset="0"/>
              </a:rPr>
              <a:t>day</a:t>
            </a:r>
            <a:endParaRPr lang="en-US" sz="1400" dirty="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r>
              <a:rPr lang="en-GB" sz="1400" b="1" dirty="0" smtClean="0">
                <a:solidFill>
                  <a:srgbClr val="162259"/>
                </a:solidFill>
                <a:latin typeface="Arial" panose="020B0604020202020204" pitchFamily="34" charset="0"/>
                <a:cs typeface="Arial" panose="020B0604020202020204" pitchFamily="34" charset="0"/>
              </a:rPr>
              <a:t>Outcomes</a:t>
            </a:r>
            <a:r>
              <a:rPr lang="en-GB" sz="1400" b="1" dirty="0">
                <a:solidFill>
                  <a:srgbClr val="162259"/>
                </a:solidFill>
                <a:latin typeface="Arial" panose="020B0604020202020204" pitchFamily="34" charset="0"/>
                <a:cs typeface="Arial" panose="020B0604020202020204" pitchFamily="34" charset="0"/>
              </a:rPr>
              <a:t>:</a:t>
            </a:r>
            <a:endParaRPr lang="en-US" sz="1400" dirty="0">
              <a:solidFill>
                <a:srgbClr val="162259"/>
              </a:solidFill>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One of the tenants attending from Sanders House is now linked in with 2 other residents at this scheme who will cook extra portions so he gets a home cooked meal now and again. He has also been referred to the Casserole </a:t>
            </a:r>
            <a:r>
              <a:rPr lang="en-GB" sz="1400" dirty="0" smtClean="0">
                <a:latin typeface="Arial" panose="020B0604020202020204" pitchFamily="34" charset="0"/>
                <a:cs typeface="Arial" panose="020B0604020202020204" pitchFamily="34" charset="0"/>
              </a:rPr>
              <a:t>Club.</a:t>
            </a:r>
            <a:r>
              <a:rPr lang="en-US" sz="1400" dirty="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Another </a:t>
            </a:r>
            <a:r>
              <a:rPr lang="en-GB" sz="1400" dirty="0">
                <a:latin typeface="Arial" panose="020B0604020202020204" pitchFamily="34" charset="0"/>
                <a:cs typeface="Arial" panose="020B0604020202020204" pitchFamily="34" charset="0"/>
              </a:rPr>
              <a:t>male resident was encouraged to return to the Tuesday Lunch Club at Hove Methodist Church, using the transport provided. </a:t>
            </a:r>
            <a:endParaRPr lang="en-US"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 new male resident at Muriel house who had yet to venture out of his flat since moving in, attended the lunch club and enjoyed the food and the social aspect of it so much, he came down the next day for the card bingo activity and loved it. He said he will be attending the activities regularly from now on, rather than just sitting in his flat.</a:t>
            </a:r>
            <a:endParaRPr lang="en-US" sz="1400" dirty="0">
              <a:latin typeface="Arial" panose="020B0604020202020204" pitchFamily="34" charset="0"/>
              <a:cs typeface="Arial" panose="020B0604020202020204" pitchFamily="34" charset="0"/>
            </a:endParaRPr>
          </a:p>
        </p:txBody>
      </p:sp>
      <p:pic>
        <p:nvPicPr>
          <p:cNvPr id="3074" name="Picture 2" descr="Image result for muriel house hov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68032"/>
            <a:ext cx="3700933" cy="246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88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7504" y="361529"/>
            <a:ext cx="8875192" cy="835223"/>
          </a:xfrm>
          <a:prstGeom prst="rect">
            <a:avLst/>
          </a:prstGeom>
        </p:spPr>
        <p:txBody>
          <a:bodyP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b="1" dirty="0" smtClean="0">
                <a:solidFill>
                  <a:srgbClr val="65B32E"/>
                </a:solidFill>
                <a:latin typeface="Helvetica" pitchFamily="34" charset="0"/>
              </a:rPr>
              <a:t>Engagement</a:t>
            </a:r>
            <a:endParaRPr lang="en-GB" b="1" dirty="0" smtClean="0">
              <a:solidFill>
                <a:srgbClr val="65B32E"/>
              </a:solidFill>
              <a:latin typeface="Helvetica" pitchFamily="34" charset="0"/>
            </a:endParaRPr>
          </a:p>
        </p:txBody>
      </p:sp>
      <p:pic>
        <p:nvPicPr>
          <p:cNvPr id="1026" name="Picture 2"/>
          <p:cNvPicPr>
            <a:picLocks noChangeArrowheads="1"/>
          </p:cNvPicPr>
          <p:nvPr/>
        </p:nvPicPr>
        <p:blipFill rotWithShape="1">
          <a:blip r:embed="rId3">
            <a:extLst>
              <a:ext uri="{28A0092B-C50C-407E-A947-70E740481C1C}">
                <a14:useLocalDpi xmlns:a14="http://schemas.microsoft.com/office/drawing/2010/main" val="0"/>
              </a:ext>
            </a:extLst>
          </a:blip>
          <a:srcRect l="10986" t="11481" r="23399" b="14075"/>
          <a:stretch/>
        </p:blipFill>
        <p:spPr bwMode="auto">
          <a:xfrm>
            <a:off x="55944" y="105112"/>
            <a:ext cx="9052560" cy="6492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3662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880259"/>
            <a:ext cx="8280920" cy="4708981"/>
          </a:xfrm>
          <a:prstGeom prst="rect">
            <a:avLst/>
          </a:prstGeom>
        </p:spPr>
        <p:txBody>
          <a:bodyPr wrap="square">
            <a:spAutoFit/>
          </a:bodyPr>
          <a:lstStyle/>
          <a:p>
            <a:r>
              <a:rPr lang="en-US" sz="2000" dirty="0" smtClean="0">
                <a:solidFill>
                  <a:srgbClr val="162259"/>
                </a:solidFill>
                <a:latin typeface="Arial" panose="020B0604020202020204" pitchFamily="34" charset="0"/>
                <a:cs typeface="Arial" panose="020B0604020202020204" pitchFamily="34" charset="0"/>
              </a:rPr>
              <a:t>Sharing </a:t>
            </a:r>
            <a:r>
              <a:rPr lang="en-US" sz="2000" dirty="0">
                <a:solidFill>
                  <a:srgbClr val="162259"/>
                </a:solidFill>
                <a:latin typeface="Arial" panose="020B0604020202020204" pitchFamily="34" charset="0"/>
                <a:cs typeface="Arial" panose="020B0604020202020204" pitchFamily="34" charset="0"/>
              </a:rPr>
              <a:t>information with </a:t>
            </a:r>
            <a:r>
              <a:rPr lang="en-US" sz="2000" dirty="0" smtClean="0">
                <a:solidFill>
                  <a:srgbClr val="162259"/>
                </a:solidFill>
                <a:latin typeface="Arial" panose="020B0604020202020204" pitchFamily="34" charset="0"/>
                <a:cs typeface="Arial" panose="020B0604020202020204" pitchFamily="34" charset="0"/>
              </a:rPr>
              <a:t>the Citywide Connect                                             network </a:t>
            </a:r>
            <a:r>
              <a:rPr lang="en-US" sz="2000" dirty="0" err="1" smtClean="0">
                <a:solidFill>
                  <a:srgbClr val="162259"/>
                </a:solidFill>
                <a:latin typeface="Arial" panose="020B0604020202020204" pitchFamily="34" charset="0"/>
                <a:cs typeface="Arial" panose="020B0604020202020204" pitchFamily="34" charset="0"/>
              </a:rPr>
              <a:t>eg</a:t>
            </a:r>
            <a:r>
              <a:rPr lang="en-US" sz="2000" dirty="0" smtClean="0">
                <a:solidFill>
                  <a:srgbClr val="162259"/>
                </a:solidFill>
                <a:latin typeface="Arial" panose="020B0604020202020204" pitchFamily="34" charset="0"/>
                <a:cs typeface="Arial" panose="020B0604020202020204" pitchFamily="34" charset="0"/>
              </a:rPr>
              <a:t>:</a:t>
            </a:r>
            <a:endParaRPr lang="en-US" sz="2000" dirty="0">
              <a:solidFill>
                <a:srgbClr val="162259"/>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000" dirty="0">
                <a:solidFill>
                  <a:srgbClr val="162259"/>
                </a:solidFill>
                <a:latin typeface="Arial" panose="020B0604020202020204" pitchFamily="34" charset="0"/>
                <a:cs typeface="Arial" panose="020B0604020202020204" pitchFamily="34" charset="0"/>
              </a:rPr>
              <a:t>Digital inclusion training</a:t>
            </a:r>
          </a:p>
          <a:p>
            <a:pPr marL="285750" lvl="0" indent="-285750">
              <a:buFont typeface="Arial" panose="020B0604020202020204" pitchFamily="34" charset="0"/>
              <a:buChar char="•"/>
            </a:pPr>
            <a:r>
              <a:rPr lang="en-US" sz="2000" dirty="0">
                <a:solidFill>
                  <a:srgbClr val="162259"/>
                </a:solidFill>
                <a:latin typeface="Arial" panose="020B0604020202020204" pitchFamily="34" charset="0"/>
                <a:cs typeface="Arial" panose="020B0604020202020204" pitchFamily="34" charset="0"/>
              </a:rPr>
              <a:t>Publicity materials </a:t>
            </a:r>
            <a:r>
              <a:rPr lang="en-US" sz="2000" dirty="0" smtClean="0">
                <a:solidFill>
                  <a:srgbClr val="162259"/>
                </a:solidFill>
                <a:latin typeface="Arial" panose="020B0604020202020204" pitchFamily="34" charset="0"/>
                <a:cs typeface="Arial" panose="020B0604020202020204" pitchFamily="34" charset="0"/>
              </a:rPr>
              <a:t>- </a:t>
            </a:r>
            <a:r>
              <a:rPr lang="en-US" sz="2000" dirty="0">
                <a:solidFill>
                  <a:srgbClr val="162259"/>
                </a:solidFill>
                <a:latin typeface="Arial" panose="020B0604020202020204" pitchFamily="34" charset="0"/>
                <a:cs typeface="Arial" panose="020B0604020202020204" pitchFamily="34" charset="0"/>
              </a:rPr>
              <a:t>local gadget drop-ins and local skills sessions</a:t>
            </a:r>
          </a:p>
          <a:p>
            <a:pPr marL="285750" lvl="0" indent="-285750">
              <a:buFont typeface="Arial" panose="020B0604020202020204" pitchFamily="34" charset="0"/>
              <a:buChar char="•"/>
            </a:pPr>
            <a:r>
              <a:rPr lang="en-US" sz="2000" dirty="0">
                <a:solidFill>
                  <a:srgbClr val="162259"/>
                </a:solidFill>
                <a:latin typeface="Arial" panose="020B0604020202020204" pitchFamily="34" charset="0"/>
                <a:cs typeface="Arial" panose="020B0604020202020204" pitchFamily="34" charset="0"/>
              </a:rPr>
              <a:t>Resources </a:t>
            </a:r>
            <a:r>
              <a:rPr lang="en-US" sz="2000" dirty="0" err="1" smtClean="0">
                <a:solidFill>
                  <a:srgbClr val="162259"/>
                </a:solidFill>
                <a:latin typeface="Arial" panose="020B0604020202020204" pitchFamily="34" charset="0"/>
                <a:cs typeface="Arial" panose="020B0604020202020204" pitchFamily="34" charset="0"/>
              </a:rPr>
              <a:t>eg</a:t>
            </a:r>
            <a:r>
              <a:rPr lang="en-US" sz="2000" dirty="0" smtClean="0">
                <a:solidFill>
                  <a:srgbClr val="162259"/>
                </a:solidFill>
                <a:latin typeface="Arial" panose="020B0604020202020204" pitchFamily="34" charset="0"/>
                <a:cs typeface="Arial" panose="020B0604020202020204" pitchFamily="34" charset="0"/>
              </a:rPr>
              <a:t> </a:t>
            </a:r>
            <a:r>
              <a:rPr lang="en-US" sz="2000" dirty="0">
                <a:solidFill>
                  <a:srgbClr val="162259"/>
                </a:solidFill>
                <a:latin typeface="Arial" panose="020B0604020202020204" pitchFamily="34" charset="0"/>
                <a:cs typeface="Arial" panose="020B0604020202020204" pitchFamily="34" charset="0"/>
              </a:rPr>
              <a:t>useful apps and links to new Social Care Help Online </a:t>
            </a:r>
          </a:p>
          <a:p>
            <a:endParaRPr lang="en-US" sz="2000" b="1" dirty="0" smtClean="0">
              <a:solidFill>
                <a:srgbClr val="162259"/>
              </a:solidFill>
              <a:latin typeface="Arial" panose="020B0604020202020204" pitchFamily="34" charset="0"/>
              <a:cs typeface="Arial" panose="020B0604020202020204" pitchFamily="34" charset="0"/>
            </a:endParaRPr>
          </a:p>
          <a:p>
            <a:r>
              <a:rPr lang="en-US" sz="2000" dirty="0" smtClean="0">
                <a:solidFill>
                  <a:srgbClr val="162259"/>
                </a:solidFill>
                <a:latin typeface="Arial" panose="020B0604020202020204" pitchFamily="34" charset="0"/>
                <a:cs typeface="Arial" panose="020B0604020202020204" pitchFamily="34" charset="0"/>
              </a:rPr>
              <a:t>Development of new activities:</a:t>
            </a:r>
            <a:endParaRPr lang="en-US" sz="2000" dirty="0">
              <a:solidFill>
                <a:srgbClr val="162259"/>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000" dirty="0" smtClean="0">
                <a:solidFill>
                  <a:srgbClr val="162259"/>
                </a:solidFill>
                <a:latin typeface="Arial" panose="020B0604020202020204" pitchFamily="34" charset="0"/>
                <a:cs typeface="Arial" panose="020B0604020202020204" pitchFamily="34" charset="0"/>
              </a:rPr>
              <a:t>Promoting opportunities </a:t>
            </a:r>
            <a:r>
              <a:rPr lang="en-US" sz="2000" dirty="0">
                <a:solidFill>
                  <a:srgbClr val="162259"/>
                </a:solidFill>
                <a:latin typeface="Arial" panose="020B0604020202020204" pitchFamily="34" charset="0"/>
                <a:cs typeface="Arial" panose="020B0604020202020204" pitchFamily="34" charset="0"/>
              </a:rPr>
              <a:t>to learn digital skills in community newsletters e.g. Home &amp; Company, Time to Talk Befriending, St Mary’s </a:t>
            </a:r>
            <a:r>
              <a:rPr lang="en-US" sz="2000" dirty="0" smtClean="0">
                <a:solidFill>
                  <a:srgbClr val="162259"/>
                </a:solidFill>
                <a:latin typeface="Arial" panose="020B0604020202020204" pitchFamily="34" charset="0"/>
                <a:cs typeface="Arial" panose="020B0604020202020204" pitchFamily="34" charset="0"/>
              </a:rPr>
              <a:t>(Connect &amp; Share)</a:t>
            </a:r>
            <a:endParaRPr lang="en-US" sz="2000" dirty="0">
              <a:solidFill>
                <a:srgbClr val="162259"/>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000" dirty="0">
                <a:solidFill>
                  <a:srgbClr val="162259"/>
                </a:solidFill>
                <a:latin typeface="Arial" panose="020B0604020202020204" pitchFamily="34" charset="0"/>
                <a:cs typeface="Arial" panose="020B0604020202020204" pitchFamily="34" charset="0"/>
              </a:rPr>
              <a:t>Digital inclusion sessions for dementia support groups. </a:t>
            </a:r>
          </a:p>
          <a:p>
            <a:pPr marL="285750" lvl="0" indent="-285750">
              <a:buFont typeface="Arial" panose="020B0604020202020204" pitchFamily="34" charset="0"/>
              <a:buChar char="•"/>
            </a:pPr>
            <a:r>
              <a:rPr lang="en-US" sz="2000" dirty="0">
                <a:solidFill>
                  <a:srgbClr val="162259"/>
                </a:solidFill>
                <a:latin typeface="Arial" panose="020B0604020202020204" pitchFamily="34" charset="0"/>
                <a:cs typeface="Arial" panose="020B0604020202020204" pitchFamily="34" charset="0"/>
              </a:rPr>
              <a:t>P</a:t>
            </a:r>
            <a:r>
              <a:rPr lang="en-US" sz="2000" dirty="0" smtClean="0">
                <a:solidFill>
                  <a:srgbClr val="162259"/>
                </a:solidFill>
                <a:latin typeface="Arial" panose="020B0604020202020204" pitchFamily="34" charset="0"/>
                <a:cs typeface="Arial" panose="020B0604020202020204" pitchFamily="34" charset="0"/>
              </a:rPr>
              <a:t>rovision </a:t>
            </a:r>
            <a:r>
              <a:rPr lang="en-US" sz="2000" dirty="0">
                <a:solidFill>
                  <a:srgbClr val="162259"/>
                </a:solidFill>
                <a:latin typeface="Arial" panose="020B0604020202020204" pitchFamily="34" charset="0"/>
                <a:cs typeface="Arial" panose="020B0604020202020204" pitchFamily="34" charset="0"/>
              </a:rPr>
              <a:t>of digital inclusion information to </a:t>
            </a:r>
            <a:r>
              <a:rPr lang="en-US" sz="2000" dirty="0" smtClean="0">
                <a:solidFill>
                  <a:srgbClr val="162259"/>
                </a:solidFill>
                <a:latin typeface="Arial" panose="020B0604020202020204" pitchFamily="34" charset="0"/>
                <a:cs typeface="Arial" panose="020B0604020202020204" pitchFamily="34" charset="0"/>
              </a:rPr>
              <a:t>those </a:t>
            </a:r>
            <a:r>
              <a:rPr lang="en-US" sz="2000" dirty="0">
                <a:solidFill>
                  <a:srgbClr val="162259"/>
                </a:solidFill>
                <a:latin typeface="Arial" panose="020B0604020202020204" pitchFamily="34" charset="0"/>
                <a:cs typeface="Arial" panose="020B0604020202020204" pitchFamily="34" charset="0"/>
              </a:rPr>
              <a:t>involved in the Food Poverty Action Plan</a:t>
            </a:r>
            <a:r>
              <a:rPr lang="en-US" sz="2000" dirty="0" smtClean="0">
                <a:solidFill>
                  <a:srgbClr val="162259"/>
                </a:solidFill>
                <a:latin typeface="Arial" panose="020B0604020202020204" pitchFamily="34" charset="0"/>
                <a:cs typeface="Arial" panose="020B0604020202020204" pitchFamily="34" charset="0"/>
              </a:rPr>
              <a:t>.</a:t>
            </a:r>
          </a:p>
          <a:p>
            <a:pPr marL="285750" lvl="0" indent="-285750">
              <a:buFont typeface="Arial" panose="020B0604020202020204" pitchFamily="34" charset="0"/>
              <a:buChar char="•"/>
            </a:pPr>
            <a:r>
              <a:rPr lang="en-GB" sz="2000" dirty="0">
                <a:solidFill>
                  <a:srgbClr val="162259"/>
                </a:solidFill>
                <a:latin typeface="Arial" panose="020B0604020202020204" pitchFamily="34" charset="0"/>
                <a:cs typeface="Arial" panose="020B0604020202020204" pitchFamily="34" charset="0"/>
              </a:rPr>
              <a:t>I</a:t>
            </a:r>
            <a:r>
              <a:rPr lang="en-GB" sz="2000" dirty="0" smtClean="0">
                <a:solidFill>
                  <a:srgbClr val="162259"/>
                </a:solidFill>
                <a:latin typeface="Arial" panose="020B0604020202020204" pitchFamily="34" charset="0"/>
                <a:cs typeface="Arial" panose="020B0604020202020204" pitchFamily="34" charset="0"/>
              </a:rPr>
              <a:t>nclusion </a:t>
            </a:r>
            <a:r>
              <a:rPr lang="en-GB" sz="2000" dirty="0">
                <a:solidFill>
                  <a:srgbClr val="162259"/>
                </a:solidFill>
                <a:latin typeface="Arial" panose="020B0604020202020204" pitchFamily="34" charset="0"/>
                <a:cs typeface="Arial" panose="020B0604020202020204" pitchFamily="34" charset="0"/>
              </a:rPr>
              <a:t>of information </a:t>
            </a:r>
            <a:r>
              <a:rPr lang="en-GB" sz="2000" dirty="0" smtClean="0">
                <a:solidFill>
                  <a:srgbClr val="162259"/>
                </a:solidFill>
                <a:latin typeface="Arial" panose="020B0604020202020204" pitchFamily="34" charset="0"/>
                <a:cs typeface="Arial" panose="020B0604020202020204" pitchFamily="34" charset="0"/>
              </a:rPr>
              <a:t>on My </a:t>
            </a:r>
            <a:r>
              <a:rPr lang="en-GB" sz="2000" dirty="0">
                <a:solidFill>
                  <a:srgbClr val="162259"/>
                </a:solidFill>
                <a:latin typeface="Arial" panose="020B0604020202020204" pitchFamily="34" charset="0"/>
                <a:cs typeface="Arial" panose="020B0604020202020204" pitchFamily="34" charset="0"/>
              </a:rPr>
              <a:t>Life and It’s Local Actually in digital inclusion briefings given to Council and NHS staff</a:t>
            </a:r>
            <a:endParaRPr lang="en-US" sz="2000" dirty="0">
              <a:solidFill>
                <a:srgbClr val="162259"/>
              </a:solidFill>
              <a:latin typeface="Arial" panose="020B0604020202020204" pitchFamily="34" charset="0"/>
              <a:cs typeface="Arial" panose="020B0604020202020204" pitchFamily="34" charset="0"/>
            </a:endParaRPr>
          </a:p>
        </p:txBody>
      </p:sp>
      <p:pic>
        <p:nvPicPr>
          <p:cNvPr id="2050" name="Picture 2" descr="010a5507-148f-4a69-9d83-9c33a60a1d9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16632"/>
            <a:ext cx="2315394"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5681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p:cNvGrpSpPr>
          <p:nvPr/>
        </p:nvGrpSpPr>
        <p:grpSpPr bwMode="auto">
          <a:xfrm>
            <a:off x="3389848" y="286810"/>
            <a:ext cx="5212080" cy="4297680"/>
            <a:chOff x="0" y="0"/>
            <a:chExt cx="5291328" cy="4120896"/>
          </a:xfrm>
        </p:grpSpPr>
        <p:pic>
          <p:nvPicPr>
            <p:cNvPr id="5" name="Picture 3"/>
            <p:cNvPicPr>
              <a:picLocks/>
            </p:cNvPicPr>
            <p:nvPr/>
          </p:nvPicPr>
          <p:blipFill>
            <a:blip r:embed="rId3">
              <a:extLst>
                <a:ext uri="{28A0092B-C50C-407E-A947-70E740481C1C}">
                  <a14:useLocalDpi xmlns:a14="http://schemas.microsoft.com/office/drawing/2010/main" val="0"/>
                </a:ext>
              </a:extLst>
            </a:blip>
            <a:srcRect l="33875" t="31285" r="34750" b="48117"/>
            <a:stretch>
              <a:fillRect/>
            </a:stretch>
          </p:blipFill>
          <p:spPr bwMode="auto">
            <a:xfrm>
              <a:off x="0" y="2206752"/>
              <a:ext cx="5230368" cy="191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p:cNvPicPr>
            <p:nvPr/>
          </p:nvPicPr>
          <p:blipFill>
            <a:blip r:embed="rId4">
              <a:extLst>
                <a:ext uri="{28A0092B-C50C-407E-A947-70E740481C1C}">
                  <a14:useLocalDpi xmlns:a14="http://schemas.microsoft.com/office/drawing/2010/main" val="0"/>
                </a:ext>
              </a:extLst>
            </a:blip>
            <a:srcRect l="32025" t="7303" r="33063" b="84489"/>
            <a:stretch>
              <a:fillRect/>
            </a:stretch>
          </p:blipFill>
          <p:spPr bwMode="auto">
            <a:xfrm>
              <a:off x="12192" y="0"/>
              <a:ext cx="5242560" cy="68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p:cNvPicPr>
            <p:nvPr/>
          </p:nvPicPr>
          <p:blipFill>
            <a:blip r:embed="rId5">
              <a:extLst>
                <a:ext uri="{28A0092B-C50C-407E-A947-70E740481C1C}">
                  <a14:useLocalDpi xmlns:a14="http://schemas.microsoft.com/office/drawing/2010/main" val="0"/>
                </a:ext>
              </a:extLst>
            </a:blip>
            <a:srcRect l="33636" t="41606" r="34555" b="50623"/>
            <a:stretch>
              <a:fillRect/>
            </a:stretch>
          </p:blipFill>
          <p:spPr bwMode="auto">
            <a:xfrm>
              <a:off x="0" y="1487424"/>
              <a:ext cx="5291328" cy="70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p:nvPicPr>
          <p:blipFill>
            <a:blip r:embed="rId6">
              <a:extLst>
                <a:ext uri="{28A0092B-C50C-407E-A947-70E740481C1C}">
                  <a14:useLocalDpi xmlns:a14="http://schemas.microsoft.com/office/drawing/2010/main" val="0"/>
                </a:ext>
              </a:extLst>
            </a:blip>
            <a:srcRect l="33669" t="60448" r="34645" b="31387"/>
            <a:stretch>
              <a:fillRect/>
            </a:stretch>
          </p:blipFill>
          <p:spPr bwMode="auto">
            <a:xfrm>
              <a:off x="0" y="768096"/>
              <a:ext cx="5230368" cy="70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8"/>
          <p:cNvSpPr/>
          <p:nvPr/>
        </p:nvSpPr>
        <p:spPr>
          <a:xfrm>
            <a:off x="179512" y="1931055"/>
            <a:ext cx="3168352" cy="3739485"/>
          </a:xfrm>
          <a:prstGeom prst="rect">
            <a:avLst/>
          </a:prstGeom>
        </p:spPr>
        <p:txBody>
          <a:bodyPr wrap="square">
            <a:spAutoFit/>
          </a:bodyPr>
          <a:lstStyle/>
          <a:p>
            <a:pPr lvl="0"/>
            <a:r>
              <a:rPr lang="en-GB" sz="2400" dirty="0" err="1">
                <a:solidFill>
                  <a:srgbClr val="162259"/>
                </a:solidFill>
                <a:latin typeface="Arial" panose="020B0604020202020204" pitchFamily="34" charset="0"/>
                <a:cs typeface="Arial" panose="020B0604020202020204" pitchFamily="34" charset="0"/>
              </a:rPr>
              <a:t>Healthwalks</a:t>
            </a:r>
            <a:r>
              <a:rPr lang="en-GB" sz="2400" dirty="0">
                <a:solidFill>
                  <a:srgbClr val="162259"/>
                </a:solidFill>
                <a:latin typeface="Arial" panose="020B0604020202020204" pitchFamily="34" charset="0"/>
                <a:cs typeface="Arial" panose="020B0604020202020204" pitchFamily="34" charset="0"/>
              </a:rPr>
              <a:t> and </a:t>
            </a:r>
            <a:r>
              <a:rPr lang="en-GB" sz="2400" dirty="0" err="1">
                <a:solidFill>
                  <a:srgbClr val="162259"/>
                </a:solidFill>
                <a:latin typeface="Arial" panose="020B0604020202020204" pitchFamily="34" charset="0"/>
                <a:cs typeface="Arial" panose="020B0604020202020204" pitchFamily="34" charset="0"/>
              </a:rPr>
              <a:t>Possability</a:t>
            </a:r>
            <a:r>
              <a:rPr lang="en-GB" sz="2400" dirty="0">
                <a:solidFill>
                  <a:srgbClr val="162259"/>
                </a:solidFill>
                <a:latin typeface="Arial" panose="020B0604020202020204" pitchFamily="34" charset="0"/>
                <a:cs typeface="Arial" panose="020B0604020202020204" pitchFamily="34" charset="0"/>
              </a:rPr>
              <a:t> People’s Shopmobility team are working together to promote and encourage attendance of </a:t>
            </a:r>
            <a:r>
              <a:rPr lang="en-GB" sz="2400" dirty="0" err="1">
                <a:solidFill>
                  <a:srgbClr val="162259"/>
                </a:solidFill>
                <a:latin typeface="Arial" panose="020B0604020202020204" pitchFamily="34" charset="0"/>
                <a:cs typeface="Arial" panose="020B0604020202020204" pitchFamily="34" charset="0"/>
              </a:rPr>
              <a:t>Healthwalks</a:t>
            </a:r>
            <a:r>
              <a:rPr lang="en-GB" sz="2400" dirty="0">
                <a:solidFill>
                  <a:srgbClr val="162259"/>
                </a:solidFill>
                <a:latin typeface="Arial" panose="020B0604020202020204" pitchFamily="34" charset="0"/>
                <a:cs typeface="Arial" panose="020B0604020202020204" pitchFamily="34" charset="0"/>
              </a:rPr>
              <a:t> for mobility scooter </a:t>
            </a:r>
            <a:r>
              <a:rPr lang="en-GB" sz="2400" dirty="0" smtClean="0">
                <a:solidFill>
                  <a:srgbClr val="162259"/>
                </a:solidFill>
                <a:latin typeface="Arial" panose="020B0604020202020204" pitchFamily="34" charset="0"/>
                <a:cs typeface="Arial" panose="020B0604020202020204" pitchFamily="34" charset="0"/>
              </a:rPr>
              <a:t>users</a:t>
            </a:r>
            <a:endParaRPr lang="en-GB" sz="2400" i="1" dirty="0" smtClean="0">
              <a:solidFill>
                <a:srgbClr val="162259"/>
              </a:solidFill>
              <a:latin typeface="Arial" panose="020B0604020202020204" pitchFamily="34" charset="0"/>
              <a:cs typeface="Arial" panose="020B0604020202020204" pitchFamily="34" charset="0"/>
            </a:endParaRPr>
          </a:p>
          <a:p>
            <a:pPr lvl="0"/>
            <a:endParaRPr lang="en-GB" sz="2100" i="1" dirty="0">
              <a:solidFill>
                <a:srgbClr val="162259"/>
              </a:solidFill>
              <a:latin typeface="Arial" panose="020B0604020202020204" pitchFamily="34" charset="0"/>
              <a:cs typeface="Arial" panose="020B0604020202020204" pitchFamily="34" charset="0"/>
            </a:endParaRPr>
          </a:p>
        </p:txBody>
      </p:sp>
      <p:pic>
        <p:nvPicPr>
          <p:cNvPr id="4098" name="Picture 2" descr="Image result for mobility scooter countrysid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260568"/>
            <a:ext cx="30861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health walks brighton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8841" y="4601935"/>
            <a:ext cx="1463040" cy="14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403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40152" y="5733256"/>
            <a:ext cx="3042544" cy="923330"/>
          </a:xfrm>
          <a:prstGeom prst="rect">
            <a:avLst/>
          </a:prstGeom>
          <a:solidFill>
            <a:schemeClr val="bg1"/>
          </a:solidFill>
        </p:spPr>
        <p:txBody>
          <a:bodyPr wrap="square" rtlCol="0">
            <a:spAutoFit/>
          </a:bodyPr>
          <a:lstStyle/>
          <a:p>
            <a:endParaRPr lang="en-GB" dirty="0" smtClean="0"/>
          </a:p>
          <a:p>
            <a:endParaRPr lang="en-GB" dirty="0"/>
          </a:p>
          <a:p>
            <a:endParaRPr lang="en-US" dirty="0"/>
          </a:p>
        </p:txBody>
      </p:sp>
      <p:pic>
        <p:nvPicPr>
          <p:cNvPr id="3074" name="Picture 2" descr="\\Server1\desktop\tracey.maitland\Desktop\shopm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55" y="-14064"/>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Server1\desktop\tracey.maitland\Desktop\elwy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4296" y="4818856"/>
            <a:ext cx="2438400"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20658" y="1772816"/>
            <a:ext cx="7487846" cy="3785652"/>
          </a:xfrm>
          <a:prstGeom prst="rect">
            <a:avLst/>
          </a:prstGeom>
        </p:spPr>
        <p:txBody>
          <a:bodyPr wrap="square">
            <a:spAutoFit/>
          </a:bodyPr>
          <a:lstStyle/>
          <a:p>
            <a:pPr lvl="0"/>
            <a:r>
              <a:rPr lang="en-GB" sz="2000" dirty="0" err="1">
                <a:solidFill>
                  <a:srgbClr val="162259"/>
                </a:solidFill>
                <a:latin typeface="Arial" panose="020B0604020202020204" pitchFamily="34" charset="0"/>
                <a:cs typeface="Arial" panose="020B0604020202020204" pitchFamily="34" charset="0"/>
              </a:rPr>
              <a:t>Possability</a:t>
            </a:r>
            <a:r>
              <a:rPr lang="en-GB" sz="2000" dirty="0">
                <a:solidFill>
                  <a:srgbClr val="162259"/>
                </a:solidFill>
                <a:latin typeface="Arial" panose="020B0604020202020204" pitchFamily="34" charset="0"/>
                <a:cs typeface="Arial" panose="020B0604020202020204" pitchFamily="34" charset="0"/>
              </a:rPr>
              <a:t> People’s Shopmobility service are working in partnership with seniors housing to </a:t>
            </a:r>
            <a:r>
              <a:rPr lang="en-GB" sz="2000" dirty="0" smtClean="0">
                <a:solidFill>
                  <a:srgbClr val="162259"/>
                </a:solidFill>
                <a:latin typeface="Arial" panose="020B0604020202020204" pitchFamily="34" charset="0"/>
                <a:cs typeface="Arial" panose="020B0604020202020204" pitchFamily="34" charset="0"/>
              </a:rPr>
              <a:t>raise </a:t>
            </a:r>
            <a:r>
              <a:rPr lang="en-GB" sz="2000" dirty="0">
                <a:solidFill>
                  <a:srgbClr val="162259"/>
                </a:solidFill>
                <a:latin typeface="Arial" panose="020B0604020202020204" pitchFamily="34" charset="0"/>
                <a:cs typeface="Arial" panose="020B0604020202020204" pitchFamily="34" charset="0"/>
              </a:rPr>
              <a:t>awareness and encourage use of Shopmobility</a:t>
            </a:r>
            <a:endParaRPr lang="en-US" sz="2000" dirty="0">
              <a:solidFill>
                <a:srgbClr val="162259"/>
              </a:solidFill>
              <a:latin typeface="Arial" panose="020B0604020202020204" pitchFamily="34" charset="0"/>
              <a:cs typeface="Arial" panose="020B0604020202020204" pitchFamily="34" charset="0"/>
            </a:endParaRPr>
          </a:p>
          <a:p>
            <a:r>
              <a:rPr lang="en-GB" sz="2000" i="1" dirty="0">
                <a:solidFill>
                  <a:srgbClr val="162259"/>
                </a:solidFill>
                <a:latin typeface="Arial" panose="020B0604020202020204" pitchFamily="34" charset="0"/>
                <a:cs typeface="Arial" panose="020B0604020202020204" pitchFamily="34" charset="0"/>
              </a:rPr>
              <a:t> </a:t>
            </a:r>
            <a:r>
              <a:rPr lang="en-GB" sz="2000" dirty="0">
                <a:solidFill>
                  <a:srgbClr val="162259"/>
                </a:solidFill>
                <a:latin typeface="Arial" panose="020B0604020202020204" pitchFamily="34" charset="0"/>
                <a:cs typeface="Arial" panose="020B0604020202020204" pitchFamily="34" charset="0"/>
              </a:rPr>
              <a:t> </a:t>
            </a:r>
            <a:endParaRPr lang="en-US" sz="2000" dirty="0">
              <a:solidFill>
                <a:srgbClr val="162259"/>
              </a:solidFill>
              <a:latin typeface="Arial" panose="020B0604020202020204" pitchFamily="34" charset="0"/>
              <a:cs typeface="Arial" panose="020B0604020202020204" pitchFamily="34" charset="0"/>
            </a:endParaRPr>
          </a:p>
          <a:p>
            <a:r>
              <a:rPr lang="en-GB" sz="2000" dirty="0">
                <a:solidFill>
                  <a:srgbClr val="162259"/>
                </a:solidFill>
                <a:latin typeface="Arial" panose="020B0604020202020204" pitchFamily="34" charset="0"/>
                <a:cs typeface="Arial" panose="020B0604020202020204" pitchFamily="34" charset="0"/>
              </a:rPr>
              <a:t>Outcomes:</a:t>
            </a:r>
            <a:endParaRPr lang="en-US" sz="2000" dirty="0">
              <a:solidFill>
                <a:srgbClr val="162259"/>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000" dirty="0">
                <a:solidFill>
                  <a:srgbClr val="162259"/>
                </a:solidFill>
                <a:latin typeface="Arial" panose="020B0604020202020204" pitchFamily="34" charset="0"/>
                <a:cs typeface="Arial" panose="020B0604020202020204" pitchFamily="34" charset="0"/>
              </a:rPr>
              <a:t>People able to visit local shops and further afield independently</a:t>
            </a:r>
            <a:endParaRPr lang="en-US" sz="2000" dirty="0">
              <a:solidFill>
                <a:srgbClr val="162259"/>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000" dirty="0">
                <a:solidFill>
                  <a:srgbClr val="162259"/>
                </a:solidFill>
                <a:latin typeface="Arial" panose="020B0604020202020204" pitchFamily="34" charset="0"/>
                <a:cs typeface="Arial" panose="020B0604020202020204" pitchFamily="34" charset="0"/>
              </a:rPr>
              <a:t>Volunteering opportunities for peer trainers</a:t>
            </a:r>
            <a:endParaRPr lang="en-US" sz="2000" dirty="0">
              <a:solidFill>
                <a:srgbClr val="162259"/>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000" dirty="0">
                <a:solidFill>
                  <a:srgbClr val="162259"/>
                </a:solidFill>
                <a:latin typeface="Arial" panose="020B0604020202020204" pitchFamily="34" charset="0"/>
                <a:cs typeface="Arial" panose="020B0604020202020204" pitchFamily="34" charset="0"/>
              </a:rPr>
              <a:t>Brings together residents – greater social interaction</a:t>
            </a:r>
            <a:endParaRPr lang="en-US" sz="2000" dirty="0">
              <a:solidFill>
                <a:srgbClr val="162259"/>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000" dirty="0">
                <a:solidFill>
                  <a:srgbClr val="162259"/>
                </a:solidFill>
                <a:latin typeface="Arial" panose="020B0604020202020204" pitchFamily="34" charset="0"/>
                <a:cs typeface="Arial" panose="020B0604020202020204" pitchFamily="34" charset="0"/>
              </a:rPr>
              <a:t>Raises awareness of scheme</a:t>
            </a:r>
            <a:endParaRPr lang="en-US" sz="2000" dirty="0">
              <a:solidFill>
                <a:srgbClr val="162259"/>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000" dirty="0">
                <a:solidFill>
                  <a:srgbClr val="162259"/>
                </a:solidFill>
                <a:latin typeface="Arial" panose="020B0604020202020204" pitchFamily="34" charset="0"/>
                <a:cs typeface="Arial" panose="020B0604020202020204" pitchFamily="34" charset="0"/>
              </a:rPr>
              <a:t>Scheme can use a springboard for </a:t>
            </a:r>
            <a:r>
              <a:rPr lang="en-GB" sz="2000" dirty="0" smtClean="0">
                <a:solidFill>
                  <a:srgbClr val="162259"/>
                </a:solidFill>
                <a:latin typeface="Arial" panose="020B0604020202020204" pitchFamily="34" charset="0"/>
                <a:cs typeface="Arial" panose="020B0604020202020204" pitchFamily="34" charset="0"/>
              </a:rPr>
              <a:t>                          developing </a:t>
            </a:r>
            <a:r>
              <a:rPr lang="en-GB" sz="2000" dirty="0">
                <a:solidFill>
                  <a:srgbClr val="162259"/>
                </a:solidFill>
                <a:latin typeface="Arial" panose="020B0604020202020204" pitchFamily="34" charset="0"/>
                <a:cs typeface="Arial" panose="020B0604020202020204" pitchFamily="34" charset="0"/>
              </a:rPr>
              <a:t>‘local community offer’</a:t>
            </a:r>
            <a:endParaRPr lang="en-US" sz="2000" dirty="0">
              <a:solidFill>
                <a:srgbClr val="1622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6415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7026" y="2348880"/>
            <a:ext cx="8875192" cy="835223"/>
          </a:xfrm>
          <a:prstGeom prst="rect">
            <a:avLst/>
          </a:prstGeom>
        </p:spPr>
        <p:txBody>
          <a:bodyP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endParaRPr lang="en-GB" sz="6000" dirty="0" smtClean="0">
              <a:solidFill>
                <a:srgbClr val="65B32E"/>
              </a:solidFill>
              <a:latin typeface="Arial" panose="020B0604020202020204" pitchFamily="34" charset="0"/>
              <a:cs typeface="Arial" panose="020B0604020202020204" pitchFamily="34" charset="0"/>
            </a:endParaRPr>
          </a:p>
        </p:txBody>
      </p:sp>
      <p:sp>
        <p:nvSpPr>
          <p:cNvPr id="6" name="Title 1"/>
          <p:cNvSpPr txBox="1">
            <a:spLocks/>
          </p:cNvSpPr>
          <p:nvPr/>
        </p:nvSpPr>
        <p:spPr>
          <a:xfrm>
            <a:off x="144016" y="1052736"/>
            <a:ext cx="4139952" cy="835223"/>
          </a:xfrm>
          <a:prstGeom prst="rect">
            <a:avLst/>
          </a:prstGeom>
        </p:spPr>
        <p:txBody>
          <a:bodyP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pPr algn="l"/>
            <a:r>
              <a:rPr lang="en-GB" sz="4000" dirty="0" smtClean="0">
                <a:solidFill>
                  <a:srgbClr val="65B32E"/>
                </a:solidFill>
                <a:latin typeface="Arial" panose="020B0604020202020204" pitchFamily="34" charset="0"/>
                <a:cs typeface="Arial" panose="020B0604020202020204" pitchFamily="34" charset="0"/>
              </a:rPr>
              <a:t>Part 1:</a:t>
            </a:r>
          </a:p>
          <a:p>
            <a:pPr algn="l"/>
            <a:endParaRPr lang="en-US" sz="1200" dirty="0" smtClean="0">
              <a:solidFill>
                <a:srgbClr val="65B32E"/>
              </a:solidFill>
              <a:latin typeface="Arial" panose="020B0604020202020204" pitchFamily="34" charset="0"/>
              <a:cs typeface="Arial" panose="020B0604020202020204" pitchFamily="34" charset="0"/>
            </a:endParaRPr>
          </a:p>
          <a:p>
            <a:pPr algn="l"/>
            <a:r>
              <a:rPr lang="en-US" sz="3600" dirty="0" smtClean="0">
                <a:solidFill>
                  <a:srgbClr val="65B32E"/>
                </a:solidFill>
                <a:latin typeface="Arial" panose="020B0604020202020204" pitchFamily="34" charset="0"/>
                <a:cs typeface="Arial" panose="020B0604020202020204" pitchFamily="34" charset="0"/>
              </a:rPr>
              <a:t>Locality data </a:t>
            </a:r>
          </a:p>
          <a:p>
            <a:pPr algn="l"/>
            <a:r>
              <a:rPr lang="en-US" sz="3600" dirty="0" smtClean="0">
                <a:solidFill>
                  <a:srgbClr val="65B32E"/>
                </a:solidFill>
                <a:latin typeface="Arial" panose="020B0604020202020204" pitchFamily="34" charset="0"/>
                <a:cs typeface="Arial" panose="020B0604020202020204" pitchFamily="34" charset="0"/>
              </a:rPr>
              <a:t>observations </a:t>
            </a:r>
            <a:r>
              <a:rPr lang="en-GB" sz="3400" dirty="0">
                <a:solidFill>
                  <a:srgbClr val="162259"/>
                </a:solidFill>
                <a:latin typeface="Arial" panose="020B0604020202020204" pitchFamily="34" charset="0"/>
                <a:cs typeface="Arial" panose="020B0604020202020204" pitchFamily="34" charset="0"/>
              </a:rPr>
              <a:t>assets</a:t>
            </a:r>
            <a:r>
              <a:rPr lang="en-GB" sz="3400" dirty="0" smtClean="0">
                <a:solidFill>
                  <a:srgbClr val="162259"/>
                </a:solidFill>
                <a:latin typeface="Arial" panose="020B0604020202020204" pitchFamily="34" charset="0"/>
                <a:cs typeface="Arial" panose="020B0604020202020204" pitchFamily="34" charset="0"/>
              </a:rPr>
              <a:t>/</a:t>
            </a:r>
          </a:p>
          <a:p>
            <a:pPr algn="l"/>
            <a:r>
              <a:rPr lang="en-GB" sz="3400" dirty="0" smtClean="0">
                <a:solidFill>
                  <a:srgbClr val="162259"/>
                </a:solidFill>
                <a:latin typeface="Arial" panose="020B0604020202020204" pitchFamily="34" charset="0"/>
                <a:cs typeface="Arial" panose="020B0604020202020204" pitchFamily="34" charset="0"/>
              </a:rPr>
              <a:t>solutions</a:t>
            </a:r>
            <a:r>
              <a:rPr lang="en-GB" sz="3400" dirty="0">
                <a:solidFill>
                  <a:srgbClr val="162259"/>
                </a:solidFill>
                <a:latin typeface="Arial" panose="020B0604020202020204" pitchFamily="34" charset="0"/>
                <a:cs typeface="Arial" panose="020B0604020202020204" pitchFamily="34" charset="0"/>
              </a:rPr>
              <a:t>, </a:t>
            </a:r>
            <a:r>
              <a:rPr lang="en-GB" sz="3400" dirty="0" smtClean="0">
                <a:solidFill>
                  <a:srgbClr val="162259"/>
                </a:solidFill>
                <a:latin typeface="Arial" panose="020B0604020202020204" pitchFamily="34" charset="0"/>
                <a:cs typeface="Arial" panose="020B0604020202020204" pitchFamily="34" charset="0"/>
              </a:rPr>
              <a:t>gaps,</a:t>
            </a:r>
          </a:p>
          <a:p>
            <a:pPr algn="l"/>
            <a:r>
              <a:rPr lang="en-GB" sz="3400" dirty="0" smtClean="0">
                <a:solidFill>
                  <a:srgbClr val="162259"/>
                </a:solidFill>
                <a:latin typeface="Arial" panose="020B0604020202020204" pitchFamily="34" charset="0"/>
                <a:cs typeface="Arial" panose="020B0604020202020204" pitchFamily="34" charset="0"/>
              </a:rPr>
              <a:t>challenges and blockages</a:t>
            </a:r>
            <a:endParaRPr lang="en-GB" sz="3400" dirty="0">
              <a:solidFill>
                <a:srgbClr val="162259"/>
              </a:solidFill>
              <a:latin typeface="Arial" panose="020B0604020202020204" pitchFamily="34" charset="0"/>
              <a:cs typeface="Arial" panose="020B0604020202020204" pitchFamily="34" charset="0"/>
            </a:endParaRPr>
          </a:p>
        </p:txBody>
      </p:sp>
      <p:pic>
        <p:nvPicPr>
          <p:cNvPr id="1026" name="Picture 2" descr="X:\Accessible city\Citywide Connect Programme\Locality Hubs\f. Locality Hubs March 2017\data spring 20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7912" y="1081256"/>
            <a:ext cx="5242560" cy="393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8736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nvPicPr>
        <p:blipFill rotWithShape="1">
          <a:blip r:embed="rId3">
            <a:extLst>
              <a:ext uri="{BEBA8EAE-BF5A-486C-A8C5-ECC9F3942E4B}">
                <a14:imgProps xmlns:a14="http://schemas.microsoft.com/office/drawing/2010/main">
                  <a14:imgLayer r:embed="rId4">
                    <a14:imgEffect>
                      <a14:brightnessContrast bright="5000"/>
                    </a14:imgEffect>
                  </a14:imgLayer>
                </a14:imgProps>
              </a:ext>
            </a:extLst>
          </a:blip>
          <a:srcRect l="1982" t="7139" r="15906" b="9729"/>
          <a:stretch/>
        </p:blipFill>
        <p:spPr>
          <a:xfrm>
            <a:off x="91440" y="379431"/>
            <a:ext cx="9052560" cy="6126480"/>
          </a:xfrm>
          <a:prstGeom prst="rect">
            <a:avLst/>
          </a:prstGeom>
        </p:spPr>
      </p:pic>
      <p:sp>
        <p:nvSpPr>
          <p:cNvPr id="13" name="TextBox 12"/>
          <p:cNvSpPr txBox="1"/>
          <p:nvPr/>
        </p:nvSpPr>
        <p:spPr>
          <a:xfrm>
            <a:off x="467544" y="816172"/>
            <a:ext cx="1096262" cy="553998"/>
          </a:xfrm>
          <a:prstGeom prst="rect">
            <a:avLst/>
          </a:prstGeom>
          <a:solidFill>
            <a:schemeClr val="bg1"/>
          </a:solidFill>
          <a:ln>
            <a:solidFill>
              <a:schemeClr val="tx1"/>
            </a:solidFill>
          </a:ln>
        </p:spPr>
        <p:txBody>
          <a:bodyPr wrap="none" rtlCol="0">
            <a:spAutoFit/>
          </a:bodyPr>
          <a:lstStyle/>
          <a:p>
            <a:r>
              <a:rPr lang="en-GB" sz="3000" b="1" dirty="0" smtClean="0">
                <a:latin typeface="Arial" panose="020B0604020202020204" pitchFamily="34" charset="0"/>
                <a:cs typeface="Arial" panose="020B0604020202020204" pitchFamily="34" charset="0"/>
              </a:rPr>
              <a:t>West</a:t>
            </a:r>
            <a:endParaRPr lang="en-US" sz="3000" b="1" dirty="0">
              <a:latin typeface="Arial" panose="020B0604020202020204" pitchFamily="34" charset="0"/>
              <a:cs typeface="Arial" panose="020B0604020202020204" pitchFamily="34" charset="0"/>
            </a:endParaRPr>
          </a:p>
        </p:txBody>
      </p:sp>
      <p:sp>
        <p:nvSpPr>
          <p:cNvPr id="12" name="TextBox 11"/>
          <p:cNvSpPr txBox="1"/>
          <p:nvPr/>
        </p:nvSpPr>
        <p:spPr>
          <a:xfrm>
            <a:off x="2795015" y="1154726"/>
            <a:ext cx="1361270" cy="430887"/>
          </a:xfrm>
          <a:prstGeom prst="rect">
            <a:avLst/>
          </a:prstGeom>
          <a:noFill/>
          <a:ln>
            <a:noFill/>
          </a:ln>
        </p:spPr>
        <p:txBody>
          <a:bodyPr wrap="none" rtlCol="0">
            <a:spAutoFit/>
          </a:bodyPr>
          <a:lstStyle/>
          <a:p>
            <a:r>
              <a:rPr lang="en-GB" sz="2200" b="1" dirty="0" smtClean="0">
                <a:latin typeface="Arial" panose="020B0604020202020204" pitchFamily="34" charset="0"/>
                <a:cs typeface="Arial" panose="020B0604020202020204" pitchFamily="34" charset="0"/>
              </a:rPr>
              <a:t>Patcham</a:t>
            </a:r>
            <a:endParaRPr lang="en-US" sz="2200" b="1" dirty="0">
              <a:latin typeface="Arial" panose="020B0604020202020204" pitchFamily="34" charset="0"/>
              <a:cs typeface="Arial" panose="020B0604020202020204" pitchFamily="34" charset="0"/>
            </a:endParaRPr>
          </a:p>
        </p:txBody>
      </p:sp>
      <p:sp>
        <p:nvSpPr>
          <p:cNvPr id="25" name="TextBox 24"/>
          <p:cNvSpPr txBox="1"/>
          <p:nvPr/>
        </p:nvSpPr>
        <p:spPr>
          <a:xfrm>
            <a:off x="1115616" y="1556792"/>
            <a:ext cx="1646605" cy="769441"/>
          </a:xfrm>
          <a:prstGeom prst="rect">
            <a:avLst/>
          </a:prstGeom>
          <a:noFill/>
        </p:spPr>
        <p:txBody>
          <a:bodyPr wrap="none" rtlCol="0">
            <a:spAutoFit/>
          </a:bodyPr>
          <a:lstStyle/>
          <a:p>
            <a:pPr algn="ctr"/>
            <a:r>
              <a:rPr lang="en-GB" sz="2200" b="1" dirty="0" err="1" smtClean="0">
                <a:latin typeface="Arial" panose="020B0604020202020204" pitchFamily="34" charset="0"/>
                <a:cs typeface="Arial" panose="020B0604020202020204" pitchFamily="34" charset="0"/>
              </a:rPr>
              <a:t>Hangleton</a:t>
            </a:r>
            <a:r>
              <a:rPr lang="en-GB" sz="2200" b="1" dirty="0" smtClean="0">
                <a:latin typeface="Arial" panose="020B0604020202020204" pitchFamily="34" charset="0"/>
                <a:cs typeface="Arial" panose="020B0604020202020204" pitchFamily="34" charset="0"/>
              </a:rPr>
              <a:t> </a:t>
            </a:r>
          </a:p>
          <a:p>
            <a:pPr algn="ctr"/>
            <a:r>
              <a:rPr lang="en-GB" sz="2200" b="1" dirty="0" smtClean="0">
                <a:latin typeface="Arial" panose="020B0604020202020204" pitchFamily="34" charset="0"/>
                <a:cs typeface="Arial" panose="020B0604020202020204" pitchFamily="34" charset="0"/>
              </a:rPr>
              <a:t>&amp; Knoll</a:t>
            </a:r>
            <a:endParaRPr lang="en-US" sz="2200" b="1" dirty="0">
              <a:latin typeface="Arial" panose="020B0604020202020204" pitchFamily="34" charset="0"/>
              <a:cs typeface="Arial" panose="020B0604020202020204" pitchFamily="34" charset="0"/>
            </a:endParaRPr>
          </a:p>
        </p:txBody>
      </p:sp>
      <p:sp>
        <p:nvSpPr>
          <p:cNvPr id="28" name="TextBox 27"/>
          <p:cNvSpPr txBox="1"/>
          <p:nvPr/>
        </p:nvSpPr>
        <p:spPr>
          <a:xfrm>
            <a:off x="3799236" y="5301208"/>
            <a:ext cx="1564852" cy="1107996"/>
          </a:xfrm>
          <a:prstGeom prst="rect">
            <a:avLst/>
          </a:prstGeom>
          <a:noFill/>
        </p:spPr>
        <p:txBody>
          <a:bodyPr wrap="none" rtlCol="0">
            <a:spAutoFit/>
          </a:bodyPr>
          <a:lstStyle/>
          <a:p>
            <a:r>
              <a:rPr lang="en-GB" sz="2200" b="1" dirty="0" smtClean="0">
                <a:latin typeface="Arial" panose="020B0604020202020204" pitchFamily="34" charset="0"/>
                <a:cs typeface="Arial" panose="020B0604020202020204" pitchFamily="34" charset="0"/>
              </a:rPr>
              <a:t>Regency/</a:t>
            </a:r>
          </a:p>
          <a:p>
            <a:r>
              <a:rPr lang="en-GB" sz="2200" b="1" dirty="0" smtClean="0">
                <a:latin typeface="Arial" panose="020B0604020202020204" pitchFamily="34" charset="0"/>
                <a:cs typeface="Arial" panose="020B0604020202020204" pitchFamily="34" charset="0"/>
              </a:rPr>
              <a:t>St Peter’s </a:t>
            </a:r>
          </a:p>
          <a:p>
            <a:r>
              <a:rPr lang="en-GB" sz="2200" b="1" dirty="0" smtClean="0">
                <a:latin typeface="Arial" panose="020B0604020202020204" pitchFamily="34" charset="0"/>
                <a:cs typeface="Arial" panose="020B0604020202020204" pitchFamily="34" charset="0"/>
              </a:rPr>
              <a:t>&amp; N Laine</a:t>
            </a:r>
            <a:endParaRPr lang="en-US" sz="2200" b="1" dirty="0">
              <a:latin typeface="Arial" panose="020B0604020202020204" pitchFamily="34" charset="0"/>
              <a:cs typeface="Arial" panose="020B0604020202020204" pitchFamily="34" charset="0"/>
            </a:endParaRPr>
          </a:p>
        </p:txBody>
      </p:sp>
      <p:sp>
        <p:nvSpPr>
          <p:cNvPr id="31" name="TextBox 30"/>
          <p:cNvSpPr txBox="1"/>
          <p:nvPr/>
        </p:nvSpPr>
        <p:spPr>
          <a:xfrm>
            <a:off x="2575100" y="2638073"/>
            <a:ext cx="1564852" cy="430887"/>
          </a:xfrm>
          <a:prstGeom prst="rect">
            <a:avLst/>
          </a:prstGeom>
          <a:noFill/>
        </p:spPr>
        <p:txBody>
          <a:bodyPr wrap="none" rtlCol="0">
            <a:spAutoFit/>
          </a:bodyPr>
          <a:lstStyle/>
          <a:p>
            <a:r>
              <a:rPr lang="en-GB" sz="2200" b="1" dirty="0" smtClean="0">
                <a:latin typeface="Arial" panose="020B0604020202020204" pitchFamily="34" charset="0"/>
                <a:cs typeface="Arial" panose="020B0604020202020204" pitchFamily="34" charset="0"/>
              </a:rPr>
              <a:t>Hove Park</a:t>
            </a:r>
            <a:endParaRPr lang="en-US" sz="2200" b="1" dirty="0">
              <a:latin typeface="Arial" panose="020B0604020202020204" pitchFamily="34" charset="0"/>
              <a:cs typeface="Arial" panose="020B0604020202020204" pitchFamily="34" charset="0"/>
            </a:endParaRPr>
          </a:p>
        </p:txBody>
      </p:sp>
      <p:sp>
        <p:nvSpPr>
          <p:cNvPr id="34" name="TextBox 33"/>
          <p:cNvSpPr txBox="1"/>
          <p:nvPr/>
        </p:nvSpPr>
        <p:spPr>
          <a:xfrm>
            <a:off x="4452180" y="2045624"/>
            <a:ext cx="1975221" cy="769441"/>
          </a:xfrm>
          <a:prstGeom prst="rect">
            <a:avLst/>
          </a:prstGeom>
          <a:noFill/>
        </p:spPr>
        <p:txBody>
          <a:bodyPr wrap="none" rtlCol="0">
            <a:spAutoFit/>
          </a:bodyPr>
          <a:lstStyle/>
          <a:p>
            <a:r>
              <a:rPr lang="en-GB" sz="2200" b="1" dirty="0" smtClean="0">
                <a:latin typeface="Arial" panose="020B0604020202020204" pitchFamily="34" charset="0"/>
                <a:cs typeface="Arial" panose="020B0604020202020204" pitchFamily="34" charset="0"/>
              </a:rPr>
              <a:t>   M/Coomb</a:t>
            </a:r>
          </a:p>
          <a:p>
            <a:r>
              <a:rPr lang="en-GB" sz="2200" b="1" dirty="0" smtClean="0">
                <a:latin typeface="Arial" panose="020B0604020202020204" pitchFamily="34" charset="0"/>
                <a:cs typeface="Arial" panose="020B0604020202020204" pitchFamily="34" charset="0"/>
              </a:rPr>
              <a:t>&amp; </a:t>
            </a:r>
            <a:r>
              <a:rPr lang="en-GB" sz="2200" b="1" dirty="0" err="1" smtClean="0">
                <a:latin typeface="Arial" panose="020B0604020202020204" pitchFamily="34" charset="0"/>
                <a:cs typeface="Arial" panose="020B0604020202020204" pitchFamily="34" charset="0"/>
              </a:rPr>
              <a:t>Bevendean</a:t>
            </a:r>
            <a:endParaRPr lang="en-US" sz="2200" b="1" dirty="0">
              <a:latin typeface="Arial" panose="020B0604020202020204" pitchFamily="34" charset="0"/>
              <a:cs typeface="Arial" panose="020B0604020202020204" pitchFamily="34" charset="0"/>
            </a:endParaRPr>
          </a:p>
        </p:txBody>
      </p:sp>
      <p:sp>
        <p:nvSpPr>
          <p:cNvPr id="37" name="TextBox 36"/>
          <p:cNvSpPr txBox="1"/>
          <p:nvPr/>
        </p:nvSpPr>
        <p:spPr>
          <a:xfrm>
            <a:off x="7702985" y="816172"/>
            <a:ext cx="1045479" cy="553998"/>
          </a:xfrm>
          <a:prstGeom prst="rect">
            <a:avLst/>
          </a:prstGeom>
          <a:solidFill>
            <a:schemeClr val="bg1"/>
          </a:solidFill>
          <a:ln>
            <a:solidFill>
              <a:schemeClr val="tx1"/>
            </a:solidFill>
          </a:ln>
        </p:spPr>
        <p:txBody>
          <a:bodyPr wrap="none" rtlCol="0">
            <a:spAutoFit/>
          </a:bodyPr>
          <a:lstStyle/>
          <a:p>
            <a:r>
              <a:rPr lang="en-GB" sz="1400" b="1" dirty="0" smtClean="0">
                <a:latin typeface="Arial" panose="020B0604020202020204" pitchFamily="34" charset="0"/>
                <a:cs typeface="Arial" panose="020B0604020202020204" pitchFamily="34" charset="0"/>
              </a:rPr>
              <a:t> </a:t>
            </a:r>
            <a:r>
              <a:rPr lang="en-GB" sz="3000" b="1" dirty="0" smtClean="0">
                <a:latin typeface="Arial" panose="020B0604020202020204" pitchFamily="34" charset="0"/>
                <a:cs typeface="Arial" panose="020B0604020202020204" pitchFamily="34" charset="0"/>
              </a:rPr>
              <a:t>East</a:t>
            </a:r>
            <a:endParaRPr lang="en-US" sz="3000" b="1" dirty="0">
              <a:latin typeface="Arial" panose="020B0604020202020204" pitchFamily="34" charset="0"/>
              <a:cs typeface="Arial" panose="020B0604020202020204" pitchFamily="34" charset="0"/>
            </a:endParaRPr>
          </a:p>
        </p:txBody>
      </p:sp>
      <p:sp>
        <p:nvSpPr>
          <p:cNvPr id="39" name="TextBox 38"/>
          <p:cNvSpPr txBox="1"/>
          <p:nvPr/>
        </p:nvSpPr>
        <p:spPr>
          <a:xfrm>
            <a:off x="6660232" y="3429000"/>
            <a:ext cx="2285947" cy="430887"/>
          </a:xfrm>
          <a:prstGeom prst="rect">
            <a:avLst/>
          </a:prstGeom>
          <a:noFill/>
        </p:spPr>
        <p:txBody>
          <a:bodyPr wrap="none" rtlCol="0">
            <a:spAutoFit/>
          </a:bodyPr>
          <a:lstStyle/>
          <a:p>
            <a:r>
              <a:rPr lang="en-GB" sz="2200" b="1" dirty="0" smtClean="0">
                <a:latin typeface="Arial" panose="020B0604020202020204" pitchFamily="34" charset="0"/>
                <a:cs typeface="Arial" panose="020B0604020202020204" pitchFamily="34" charset="0"/>
              </a:rPr>
              <a:t>   </a:t>
            </a:r>
            <a:r>
              <a:rPr lang="en-GB" sz="2200" b="1" dirty="0" err="1" smtClean="0">
                <a:latin typeface="Arial" panose="020B0604020202020204" pitchFamily="34" charset="0"/>
                <a:cs typeface="Arial" panose="020B0604020202020204" pitchFamily="34" charset="0"/>
              </a:rPr>
              <a:t>Woodingdean</a:t>
            </a:r>
            <a:endParaRPr lang="en-US" sz="22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2342" y="3939880"/>
            <a:ext cx="580058" cy="580058"/>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064" y="2872731"/>
            <a:ext cx="556269" cy="556269"/>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6285" y="1088928"/>
            <a:ext cx="556269" cy="556269"/>
          </a:xfrm>
          <a:prstGeom prst="rect">
            <a:avLst/>
          </a:prstGeom>
        </p:spPr>
      </p:pic>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672" y="2348880"/>
            <a:ext cx="556269" cy="556269"/>
          </a:xfrm>
          <a:prstGeom prst="rect">
            <a:avLst/>
          </a:prstGeom>
        </p:spPr>
      </p:pic>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7824" y="3083636"/>
            <a:ext cx="556269" cy="556269"/>
          </a:xfrm>
          <a:prstGeom prst="rect">
            <a:avLst/>
          </a:prstGeom>
        </p:spPr>
      </p:pic>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6098" y="4627888"/>
            <a:ext cx="543934" cy="543934"/>
          </a:xfrm>
          <a:prstGeom prst="rect">
            <a:avLst/>
          </a:prstGeom>
        </p:spPr>
      </p:pic>
      <p:pic>
        <p:nvPicPr>
          <p:cNvPr id="45" name="Picture 44"/>
          <p:cNvPicPr>
            <a:picLocks/>
          </p:cNvPicPr>
          <p:nvPr/>
        </p:nvPicPr>
        <p:blipFill rotWithShape="1">
          <a:blip r:embed="rId3">
            <a:extLst>
              <a:ext uri="{BEBA8EAE-BF5A-486C-A8C5-ECC9F3942E4B}">
                <a14:imgProps xmlns:a14="http://schemas.microsoft.com/office/drawing/2010/main">
                  <a14:imgLayer r:embed="rId4">
                    <a14:imgEffect>
                      <a14:brightnessContrast bright="5000"/>
                    </a14:imgEffect>
                  </a14:imgLayer>
                </a14:imgProps>
              </a:ext>
            </a:extLst>
          </a:blip>
          <a:srcRect l="8282" t="74840" r="81009" b="9652"/>
          <a:stretch/>
        </p:blipFill>
        <p:spPr>
          <a:xfrm>
            <a:off x="79059" y="5373216"/>
            <a:ext cx="1180573" cy="1142882"/>
          </a:xfrm>
          <a:prstGeom prst="rect">
            <a:avLst/>
          </a:prstGeom>
        </p:spPr>
      </p:pic>
      <p:sp>
        <p:nvSpPr>
          <p:cNvPr id="46" name="TextBox 45"/>
          <p:cNvSpPr txBox="1"/>
          <p:nvPr/>
        </p:nvSpPr>
        <p:spPr>
          <a:xfrm>
            <a:off x="3160078" y="262174"/>
            <a:ext cx="2708066" cy="553998"/>
          </a:xfrm>
          <a:prstGeom prst="rect">
            <a:avLst/>
          </a:prstGeom>
          <a:solidFill>
            <a:schemeClr val="bg1"/>
          </a:solidFill>
          <a:ln>
            <a:solidFill>
              <a:schemeClr val="tx1"/>
            </a:solidFill>
          </a:ln>
        </p:spPr>
        <p:txBody>
          <a:bodyPr wrap="square" rtlCol="0">
            <a:spAutoFit/>
          </a:bodyPr>
          <a:lstStyle/>
          <a:p>
            <a:r>
              <a:rPr lang="en-GB" sz="1400" b="1" dirty="0" smtClean="0">
                <a:latin typeface="Arial" panose="020B0604020202020204" pitchFamily="34" charset="0"/>
                <a:cs typeface="Arial" panose="020B0604020202020204" pitchFamily="34" charset="0"/>
              </a:rPr>
              <a:t> </a:t>
            </a:r>
            <a:r>
              <a:rPr lang="en-GB" sz="3000" b="1" dirty="0" smtClean="0">
                <a:latin typeface="Arial" panose="020B0604020202020204" pitchFamily="34" charset="0"/>
                <a:cs typeface="Arial" panose="020B0604020202020204" pitchFamily="34" charset="0"/>
              </a:rPr>
              <a:t>North/Central</a:t>
            </a:r>
            <a:endParaRPr lang="en-US"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31827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260648"/>
            <a:ext cx="792088" cy="792088"/>
          </a:xfrm>
          <a:prstGeom prst="rect">
            <a:avLst/>
          </a:prstGeom>
        </p:spPr>
      </p:pic>
      <p:sp>
        <p:nvSpPr>
          <p:cNvPr id="3" name="Rectangle 3"/>
          <p:cNvSpPr txBox="1">
            <a:spLocks noChangeArrowheads="1"/>
          </p:cNvSpPr>
          <p:nvPr/>
        </p:nvSpPr>
        <p:spPr>
          <a:xfrm>
            <a:off x="1663670" y="404664"/>
            <a:ext cx="3412386" cy="612068"/>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GB" sz="5000" b="1" dirty="0" smtClean="0">
                <a:solidFill>
                  <a:srgbClr val="162259"/>
                </a:solidFill>
                <a:latin typeface="Arial" panose="020B0604020202020204" pitchFamily="34" charset="0"/>
                <a:cs typeface="Arial" panose="020B0604020202020204" pitchFamily="34" charset="0"/>
              </a:rPr>
              <a:t>East Locality</a:t>
            </a:r>
          </a:p>
          <a:p>
            <a:pPr lvl="0"/>
            <a:endParaRPr lang="en-GB" sz="2800" dirty="0">
              <a:solidFill>
                <a:srgbClr val="162259"/>
              </a:solidFill>
              <a:latin typeface="Arial" panose="020B0604020202020204" pitchFamily="34" charset="0"/>
              <a:cs typeface="Arial" panose="020B0604020202020204" pitchFamily="34" charset="0"/>
            </a:endParaRPr>
          </a:p>
          <a:p>
            <a:pPr lvl="0"/>
            <a:endParaRPr lang="en-GB" sz="2800" dirty="0">
              <a:solidFill>
                <a:srgbClr val="162259"/>
              </a:solidFill>
              <a:latin typeface="Arial" panose="020B0604020202020204" pitchFamily="34" charset="0"/>
              <a:cs typeface="Arial" panose="020B0604020202020204" pitchFamily="34" charset="0"/>
            </a:endParaRPr>
          </a:p>
          <a:p>
            <a:pPr lvl="0"/>
            <a:endParaRPr lang="en-GB" sz="2800" dirty="0" smtClean="0">
              <a:solidFill>
                <a:srgbClr val="162259"/>
              </a:solidFill>
              <a:latin typeface="Arial" panose="020B0604020202020204" pitchFamily="34" charset="0"/>
              <a:cs typeface="Arial" panose="020B0604020202020204" pitchFamily="34" charset="0"/>
            </a:endParaRPr>
          </a:p>
          <a:p>
            <a:pPr marL="0" indent="0" fontAlgn="auto">
              <a:lnSpc>
                <a:spcPct val="90000"/>
              </a:lnSpc>
              <a:spcAft>
                <a:spcPts val="0"/>
              </a:spcAft>
              <a:buFont typeface="Arial" pitchFamily="34" charset="0"/>
              <a:buNone/>
              <a:defRPr/>
            </a:pPr>
            <a:endParaRPr lang="en-US" sz="4000" dirty="0" smtClean="0">
              <a:solidFill>
                <a:srgbClr val="162259"/>
              </a:solidFill>
            </a:endParaRPr>
          </a:p>
        </p:txBody>
      </p:sp>
      <p:sp>
        <p:nvSpPr>
          <p:cNvPr id="6" name="TextBox 5"/>
          <p:cNvSpPr txBox="1"/>
          <p:nvPr/>
        </p:nvSpPr>
        <p:spPr>
          <a:xfrm>
            <a:off x="431246" y="1844824"/>
            <a:ext cx="5076858" cy="4811574"/>
          </a:xfrm>
          <a:prstGeom prst="rect">
            <a:avLst/>
          </a:prstGeom>
          <a:noFill/>
        </p:spPr>
        <p:txBody>
          <a:bodyPr wrap="square" rtlCol="0">
            <a:spAutoFit/>
          </a:bodyPr>
          <a:lstStyle/>
          <a:p>
            <a:pPr marL="171450" indent="-171450">
              <a:buFont typeface="Arial" panose="020B0604020202020204" pitchFamily="34" charset="0"/>
              <a:buChar char="•"/>
            </a:pPr>
            <a:r>
              <a:rPr lang="en-GB" sz="1600" dirty="0" smtClean="0">
                <a:solidFill>
                  <a:srgbClr val="162259"/>
                </a:solidFill>
                <a:latin typeface="Arial" panose="020B0604020202020204" pitchFamily="34" charset="0"/>
                <a:cs typeface="Arial" panose="020B0604020202020204" pitchFamily="34" charset="0"/>
              </a:rPr>
              <a:t>Students replacing families = lack of community / fear / lack of services  – </a:t>
            </a:r>
            <a:r>
              <a:rPr lang="en-GB" sz="1600" i="1" dirty="0" smtClean="0">
                <a:solidFill>
                  <a:srgbClr val="162259"/>
                </a:solidFill>
                <a:latin typeface="Arial" panose="020B0604020202020204" pitchFamily="34" charset="0"/>
                <a:cs typeface="Arial" panose="020B0604020202020204" pitchFamily="34" charset="0"/>
              </a:rPr>
              <a:t>“feeling like a stranger in your own community”</a:t>
            </a:r>
          </a:p>
          <a:p>
            <a:pPr marL="171450" indent="-171450">
              <a:buFont typeface="Arial" panose="020B0604020202020204" pitchFamily="34" charset="0"/>
              <a:buChar char="•"/>
            </a:pPr>
            <a:endParaRPr lang="en-GB" sz="1600" i="1" dirty="0">
              <a:solidFill>
                <a:srgbClr val="162259"/>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dirty="0">
                <a:solidFill>
                  <a:srgbClr val="162259"/>
                </a:solidFill>
                <a:latin typeface="Arial" panose="020B0604020202020204" pitchFamily="34" charset="0"/>
                <a:cs typeface="Arial" panose="020B0604020202020204" pitchFamily="34" charset="0"/>
              </a:rPr>
              <a:t>Hard to set up activities: lack of facilities</a:t>
            </a:r>
          </a:p>
          <a:p>
            <a:pPr marL="171450" indent="-171450">
              <a:buFont typeface="Arial" panose="020B0604020202020204" pitchFamily="34" charset="0"/>
              <a:buChar char="•"/>
            </a:pPr>
            <a:endParaRPr lang="en-GB" sz="1600" i="1" dirty="0" smtClean="0">
              <a:solidFill>
                <a:srgbClr val="162259"/>
              </a:solidFill>
              <a:latin typeface="Arial" panose="020B0604020202020204" pitchFamily="34" charset="0"/>
              <a:cs typeface="Arial" panose="020B0604020202020204" pitchFamily="34" charset="0"/>
            </a:endParaRPr>
          </a:p>
          <a:p>
            <a:pPr marL="171450" indent="-171450">
              <a:lnSpc>
                <a:spcPts val="1400"/>
              </a:lnSpc>
              <a:buFont typeface="Arial" panose="020B0604020202020204" pitchFamily="34" charset="0"/>
              <a:buChar char="•"/>
            </a:pPr>
            <a:r>
              <a:rPr lang="en-GB" sz="1600" dirty="0">
                <a:solidFill>
                  <a:srgbClr val="162259"/>
                </a:solidFill>
                <a:latin typeface="Arial" panose="020B0604020202020204" pitchFamily="34" charset="0"/>
                <a:ea typeface="PMingLiU"/>
                <a:cs typeface="Arial" panose="020B0604020202020204" pitchFamily="34" charset="0"/>
              </a:rPr>
              <a:t>High material deprivation = poor social connectedness, lower life expectancy, </a:t>
            </a:r>
            <a:endParaRPr lang="en-GB" sz="1600" dirty="0">
              <a:solidFill>
                <a:srgbClr val="162259"/>
              </a:solidFill>
              <a:latin typeface="Arial" panose="020B0604020202020204" pitchFamily="34" charset="0"/>
              <a:cs typeface="Arial" panose="020B0604020202020204" pitchFamily="34" charset="0"/>
            </a:endParaRPr>
          </a:p>
          <a:p>
            <a:pPr>
              <a:lnSpc>
                <a:spcPts val="1400"/>
              </a:lnSpc>
            </a:pPr>
            <a:endParaRPr lang="en-GB" sz="1600" dirty="0">
              <a:solidFill>
                <a:srgbClr val="162259"/>
              </a:solidFill>
              <a:latin typeface="Arial" panose="020B0604020202020204" pitchFamily="34" charset="0"/>
              <a:cs typeface="Arial" panose="020B0604020202020204" pitchFamily="34" charset="0"/>
            </a:endParaRPr>
          </a:p>
          <a:p>
            <a:pPr marL="171450" indent="-171450">
              <a:lnSpc>
                <a:spcPts val="1400"/>
              </a:lnSpc>
              <a:buFont typeface="Arial" panose="020B0604020202020204" pitchFamily="34" charset="0"/>
              <a:buChar char="•"/>
            </a:pPr>
            <a:r>
              <a:rPr lang="en-GB" sz="1600" dirty="0">
                <a:solidFill>
                  <a:srgbClr val="162259"/>
                </a:solidFill>
                <a:latin typeface="Arial" panose="020B0604020202020204" pitchFamily="34" charset="0"/>
                <a:cs typeface="Arial" panose="020B0604020202020204" pitchFamily="34" charset="0"/>
              </a:rPr>
              <a:t>More likely to have a disability/long-term health </a:t>
            </a:r>
            <a:r>
              <a:rPr lang="en-GB" sz="1600" dirty="0" smtClean="0">
                <a:solidFill>
                  <a:srgbClr val="162259"/>
                </a:solidFill>
                <a:latin typeface="Arial" panose="020B0604020202020204" pitchFamily="34" charset="0"/>
                <a:cs typeface="Arial" panose="020B0604020202020204" pitchFamily="34" charset="0"/>
              </a:rPr>
              <a:t>condition</a:t>
            </a:r>
          </a:p>
          <a:p>
            <a:pPr marL="171450" indent="-171450">
              <a:lnSpc>
                <a:spcPts val="1400"/>
              </a:lnSpc>
              <a:buFont typeface="Arial" panose="020B0604020202020204" pitchFamily="34" charset="0"/>
              <a:buChar char="•"/>
            </a:pPr>
            <a:endParaRPr lang="en-GB" sz="1600" dirty="0">
              <a:solidFill>
                <a:srgbClr val="162259"/>
              </a:solidFill>
              <a:latin typeface="Arial" panose="020B0604020202020204" pitchFamily="34" charset="0"/>
              <a:cs typeface="Arial" panose="020B0604020202020204" pitchFamily="34" charset="0"/>
            </a:endParaRPr>
          </a:p>
          <a:p>
            <a:pPr marL="171450" indent="-171450">
              <a:lnSpc>
                <a:spcPts val="1400"/>
              </a:lnSpc>
              <a:buFont typeface="Arial" panose="020B0604020202020204" pitchFamily="34" charset="0"/>
              <a:buChar char="•"/>
            </a:pPr>
            <a:r>
              <a:rPr lang="en-GB" sz="1600" dirty="0">
                <a:solidFill>
                  <a:srgbClr val="162259"/>
                </a:solidFill>
                <a:latin typeface="Arial" panose="020B0604020202020204" pitchFamily="34" charset="0"/>
                <a:cs typeface="Arial" panose="020B0604020202020204" pitchFamily="34" charset="0"/>
              </a:rPr>
              <a:t>Lack of NHS services </a:t>
            </a:r>
            <a:r>
              <a:rPr lang="en-GB" sz="1600" dirty="0" err="1">
                <a:solidFill>
                  <a:srgbClr val="162259"/>
                </a:solidFill>
                <a:latin typeface="Arial" panose="020B0604020202020204" pitchFamily="34" charset="0"/>
                <a:cs typeface="Arial" panose="020B0604020202020204" pitchFamily="34" charset="0"/>
              </a:rPr>
              <a:t>eg</a:t>
            </a:r>
            <a:r>
              <a:rPr lang="en-GB" sz="1600" dirty="0">
                <a:solidFill>
                  <a:srgbClr val="162259"/>
                </a:solidFill>
                <a:latin typeface="Arial" panose="020B0604020202020204" pitchFamily="34" charset="0"/>
                <a:cs typeface="Arial" panose="020B0604020202020204" pitchFamily="34" charset="0"/>
              </a:rPr>
              <a:t> walk in dentists</a:t>
            </a:r>
          </a:p>
          <a:p>
            <a:pPr marL="171450" indent="-171450">
              <a:lnSpc>
                <a:spcPts val="1400"/>
              </a:lnSpc>
              <a:buFont typeface="Arial" panose="020B0604020202020204" pitchFamily="34" charset="0"/>
              <a:buChar char="•"/>
            </a:pPr>
            <a:endParaRPr lang="en-GB" sz="1600" dirty="0" smtClean="0">
              <a:solidFill>
                <a:srgbClr val="162259"/>
              </a:solidFill>
              <a:latin typeface="Arial" panose="020B0604020202020204" pitchFamily="34" charset="0"/>
              <a:cs typeface="Arial" panose="020B0604020202020204" pitchFamily="34" charset="0"/>
            </a:endParaRPr>
          </a:p>
          <a:p>
            <a:pPr marL="171450" indent="-171450">
              <a:lnSpc>
                <a:spcPts val="1400"/>
              </a:lnSpc>
              <a:buFont typeface="Arial" panose="020B0604020202020204" pitchFamily="34" charset="0"/>
              <a:buChar char="•"/>
            </a:pPr>
            <a:r>
              <a:rPr lang="en-GB" sz="1600" dirty="0">
                <a:solidFill>
                  <a:srgbClr val="162259"/>
                </a:solidFill>
                <a:latin typeface="Arial" panose="020B0604020202020204" pitchFamily="34" charset="0"/>
                <a:cs typeface="Arial" panose="020B0604020202020204" pitchFamily="34" charset="0"/>
              </a:rPr>
              <a:t>Geographical barriers reinforce social isolation </a:t>
            </a:r>
            <a:r>
              <a:rPr lang="en-GB" sz="1600" i="1" dirty="0">
                <a:solidFill>
                  <a:srgbClr val="162259"/>
                </a:solidFill>
                <a:latin typeface="Arial" panose="020B0604020202020204" pitchFamily="34" charset="0"/>
                <a:cs typeface="Arial" panose="020B0604020202020204" pitchFamily="34" charset="0"/>
              </a:rPr>
              <a:t>“low percentage of BME but they could be more isolated than those living in other parts of the city”</a:t>
            </a:r>
          </a:p>
          <a:p>
            <a:pPr marL="171450" indent="-171450">
              <a:lnSpc>
                <a:spcPts val="1400"/>
              </a:lnSpc>
              <a:buFont typeface="Arial" panose="020B0604020202020204" pitchFamily="34" charset="0"/>
              <a:buChar char="•"/>
            </a:pPr>
            <a:endParaRPr lang="en-GB" sz="1600" dirty="0" smtClean="0">
              <a:solidFill>
                <a:srgbClr val="162259"/>
              </a:solidFill>
              <a:latin typeface="Arial" panose="020B0604020202020204" pitchFamily="34" charset="0"/>
              <a:cs typeface="Arial" panose="020B0604020202020204" pitchFamily="34" charset="0"/>
            </a:endParaRPr>
          </a:p>
          <a:p>
            <a:pPr marL="171450" indent="-171450">
              <a:lnSpc>
                <a:spcPts val="1400"/>
              </a:lnSpc>
              <a:buFont typeface="Arial" panose="020B0604020202020204" pitchFamily="34" charset="0"/>
              <a:buChar char="•"/>
            </a:pPr>
            <a:r>
              <a:rPr lang="en-GB" sz="1600" dirty="0">
                <a:solidFill>
                  <a:srgbClr val="162259"/>
                </a:solidFill>
                <a:latin typeface="Arial" panose="020B0604020202020204" pitchFamily="34" charset="0"/>
                <a:cs typeface="Arial" panose="020B0604020202020204" pitchFamily="34" charset="0"/>
              </a:rPr>
              <a:t>Highest number of carers compared to west and North/Central</a:t>
            </a:r>
          </a:p>
          <a:p>
            <a:pPr>
              <a:lnSpc>
                <a:spcPts val="1400"/>
              </a:lnSpc>
            </a:pPr>
            <a:endParaRPr lang="en-GB" sz="1200" b="1" dirty="0">
              <a:solidFill>
                <a:srgbClr val="162259"/>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b="1" i="1" dirty="0" smtClean="0">
              <a:solidFill>
                <a:srgbClr val="162259"/>
              </a:solidFill>
              <a:latin typeface="Arial" panose="020B0604020202020204" pitchFamily="34" charset="0"/>
              <a:cs typeface="Arial" panose="020B0604020202020204" pitchFamily="34" charset="0"/>
            </a:endParaRPr>
          </a:p>
          <a:p>
            <a:endParaRPr lang="en-GB" sz="1200" b="1" i="1" dirty="0" smtClean="0">
              <a:solidFill>
                <a:srgbClr val="162259"/>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a:xfrm>
            <a:off x="395537" y="1373921"/>
            <a:ext cx="2232247" cy="614919"/>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GB" sz="3500" b="1" dirty="0" smtClean="0">
                <a:solidFill>
                  <a:srgbClr val="65B32E"/>
                </a:solidFill>
                <a:latin typeface="Arial" panose="020B0604020202020204" pitchFamily="34" charset="0"/>
                <a:cs typeface="Arial" panose="020B0604020202020204" pitchFamily="34" charset="0"/>
              </a:rPr>
              <a:t>Challenges</a:t>
            </a:r>
          </a:p>
          <a:p>
            <a:pPr lvl="0"/>
            <a:endParaRPr lang="en-GB" sz="2800" dirty="0">
              <a:solidFill>
                <a:srgbClr val="162259"/>
              </a:solidFill>
              <a:latin typeface="Arial" panose="020B0604020202020204" pitchFamily="34" charset="0"/>
              <a:cs typeface="Arial" panose="020B0604020202020204" pitchFamily="34" charset="0"/>
            </a:endParaRPr>
          </a:p>
        </p:txBody>
      </p:sp>
      <p:sp>
        <p:nvSpPr>
          <p:cNvPr id="9" name="Rectangle 3"/>
          <p:cNvSpPr txBox="1">
            <a:spLocks noChangeArrowheads="1"/>
          </p:cNvSpPr>
          <p:nvPr/>
        </p:nvSpPr>
        <p:spPr>
          <a:xfrm>
            <a:off x="6082128" y="1340768"/>
            <a:ext cx="1863824" cy="72008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GB" sz="3000" b="1" dirty="0" smtClean="0">
                <a:solidFill>
                  <a:srgbClr val="65B32E"/>
                </a:solidFill>
                <a:latin typeface="Arial" panose="020B0604020202020204" pitchFamily="34" charset="0"/>
                <a:cs typeface="Arial" panose="020B0604020202020204" pitchFamily="34" charset="0"/>
              </a:rPr>
              <a:t>Assets</a:t>
            </a:r>
          </a:p>
          <a:p>
            <a:pPr lvl="0"/>
            <a:endParaRPr lang="en-GB" sz="2800" dirty="0">
              <a:solidFill>
                <a:srgbClr val="162259"/>
              </a:solidFill>
              <a:latin typeface="Arial" panose="020B0604020202020204" pitchFamily="34" charset="0"/>
              <a:cs typeface="Arial" panose="020B0604020202020204" pitchFamily="34" charset="0"/>
            </a:endParaRPr>
          </a:p>
          <a:p>
            <a:pPr lvl="0"/>
            <a:endParaRPr lang="en-GB" sz="2800" dirty="0">
              <a:solidFill>
                <a:srgbClr val="162259"/>
              </a:solidFill>
              <a:latin typeface="Arial" panose="020B0604020202020204" pitchFamily="34" charset="0"/>
              <a:cs typeface="Arial" panose="020B0604020202020204" pitchFamily="34" charset="0"/>
            </a:endParaRPr>
          </a:p>
          <a:p>
            <a:pPr lvl="0"/>
            <a:endParaRPr lang="en-GB" sz="2800" dirty="0" smtClean="0">
              <a:solidFill>
                <a:srgbClr val="162259"/>
              </a:solidFill>
              <a:latin typeface="Arial" panose="020B0604020202020204" pitchFamily="34" charset="0"/>
              <a:cs typeface="Arial" panose="020B0604020202020204" pitchFamily="34" charset="0"/>
            </a:endParaRPr>
          </a:p>
          <a:p>
            <a:pPr marL="0" indent="0" fontAlgn="auto">
              <a:lnSpc>
                <a:spcPct val="90000"/>
              </a:lnSpc>
              <a:spcAft>
                <a:spcPts val="0"/>
              </a:spcAft>
              <a:buFont typeface="Arial" pitchFamily="34" charset="0"/>
              <a:buNone/>
              <a:defRPr/>
            </a:pPr>
            <a:endParaRPr lang="en-US" sz="4000" dirty="0" smtClean="0">
              <a:solidFill>
                <a:srgbClr val="162259"/>
              </a:solidFill>
            </a:endParaRPr>
          </a:p>
        </p:txBody>
      </p:sp>
      <p:sp>
        <p:nvSpPr>
          <p:cNvPr id="10" name="TextBox 9"/>
          <p:cNvSpPr txBox="1"/>
          <p:nvPr/>
        </p:nvSpPr>
        <p:spPr>
          <a:xfrm>
            <a:off x="6093690" y="1844824"/>
            <a:ext cx="2726782" cy="5262979"/>
          </a:xfrm>
          <a:prstGeom prst="rect">
            <a:avLst/>
          </a:prstGeom>
          <a:noFill/>
        </p:spPr>
        <p:txBody>
          <a:bodyPr wrap="square" rtlCol="0">
            <a:spAutoFit/>
          </a:bodyPr>
          <a:lstStyle/>
          <a:p>
            <a:pPr marL="171450" indent="-171450">
              <a:buFont typeface="Arial" panose="020B0604020202020204" pitchFamily="34" charset="0"/>
              <a:buChar char="•"/>
            </a:pPr>
            <a:r>
              <a:rPr lang="en-GB" sz="1600" dirty="0" smtClean="0">
                <a:solidFill>
                  <a:srgbClr val="162259"/>
                </a:solidFill>
                <a:latin typeface="Arial" panose="020B0604020202020204" pitchFamily="34" charset="0"/>
                <a:cs typeface="Arial" panose="020B0604020202020204" pitchFamily="34" charset="0"/>
              </a:rPr>
              <a:t>The Deans = fastest growing Neighbourhood  Watch Networks</a:t>
            </a:r>
          </a:p>
          <a:p>
            <a:pPr marL="171450" indent="-171450">
              <a:buFont typeface="Arial" panose="020B0604020202020204" pitchFamily="34" charset="0"/>
              <a:buChar char="•"/>
            </a:pPr>
            <a:endParaRPr lang="en-GB" sz="1600" dirty="0" smtClean="0">
              <a:solidFill>
                <a:srgbClr val="162259"/>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dirty="0">
                <a:solidFill>
                  <a:srgbClr val="162259"/>
                </a:solidFill>
                <a:latin typeface="Arial" panose="020B0604020202020204" pitchFamily="34" charset="0"/>
                <a:cs typeface="Arial" panose="020B0604020202020204" pitchFamily="34" charset="0"/>
              </a:rPr>
              <a:t>BHCC Seniors Housing</a:t>
            </a:r>
          </a:p>
          <a:p>
            <a:pPr marL="171450" indent="-171450">
              <a:buFont typeface="Arial" panose="020B0604020202020204" pitchFamily="34" charset="0"/>
              <a:buChar char="•"/>
            </a:pPr>
            <a:endParaRPr lang="en-GB" sz="1600" dirty="0">
              <a:solidFill>
                <a:srgbClr val="162259"/>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dirty="0" err="1">
                <a:solidFill>
                  <a:srgbClr val="162259"/>
                </a:solidFill>
                <a:latin typeface="Arial" panose="020B0604020202020204" pitchFamily="34" charset="0"/>
                <a:cs typeface="Arial" panose="020B0604020202020204" pitchFamily="34" charset="0"/>
              </a:rPr>
              <a:t>Woodingdean</a:t>
            </a:r>
            <a:r>
              <a:rPr lang="en-GB" sz="1600" dirty="0">
                <a:solidFill>
                  <a:srgbClr val="162259"/>
                </a:solidFill>
                <a:latin typeface="Arial" panose="020B0604020202020204" pitchFamily="34" charset="0"/>
                <a:cs typeface="Arial" panose="020B0604020202020204" pitchFamily="34" charset="0"/>
              </a:rPr>
              <a:t> – Java Community Café, Strong sense of community, active Councillor</a:t>
            </a:r>
          </a:p>
          <a:p>
            <a:endParaRPr lang="en-GB" sz="1600" dirty="0">
              <a:solidFill>
                <a:srgbClr val="162259"/>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dirty="0">
                <a:solidFill>
                  <a:srgbClr val="162259"/>
                </a:solidFill>
                <a:latin typeface="Arial" panose="020B0604020202020204" pitchFamily="34" charset="0"/>
                <a:cs typeface="Arial" panose="020B0604020202020204" pitchFamily="34" charset="0"/>
              </a:rPr>
              <a:t>Building based </a:t>
            </a:r>
            <a:r>
              <a:rPr lang="en-GB" sz="1600" dirty="0" smtClean="0">
                <a:solidFill>
                  <a:srgbClr val="162259"/>
                </a:solidFill>
                <a:latin typeface="Arial" panose="020B0604020202020204" pitchFamily="34" charset="0"/>
                <a:cs typeface="Arial" panose="020B0604020202020204" pitchFamily="34" charset="0"/>
              </a:rPr>
              <a:t>assets</a:t>
            </a:r>
          </a:p>
          <a:p>
            <a:pPr marL="171450" indent="-171450">
              <a:buFont typeface="Arial" panose="020B0604020202020204" pitchFamily="34" charset="0"/>
              <a:buChar char="•"/>
            </a:pPr>
            <a:endParaRPr lang="en-GB" sz="1600" dirty="0">
              <a:solidFill>
                <a:srgbClr val="162259"/>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dirty="0" err="1">
                <a:solidFill>
                  <a:srgbClr val="162259"/>
                </a:solidFill>
                <a:latin typeface="Arial" panose="020B0604020202020204" pitchFamily="34" charset="0"/>
                <a:cs typeface="Arial" panose="020B0604020202020204" pitchFamily="34" charset="0"/>
              </a:rPr>
              <a:t>LifeLines</a:t>
            </a:r>
            <a:r>
              <a:rPr lang="en-GB" sz="1600" dirty="0">
                <a:solidFill>
                  <a:srgbClr val="162259"/>
                </a:solidFill>
                <a:latin typeface="Arial" panose="020B0604020202020204" pitchFamily="34" charset="0"/>
                <a:cs typeface="Arial" panose="020B0604020202020204" pitchFamily="34" charset="0"/>
              </a:rPr>
              <a:t> developing activities in the Deans</a:t>
            </a:r>
          </a:p>
          <a:p>
            <a:pPr marL="171450" indent="-171450">
              <a:buFont typeface="Arial" panose="020B0604020202020204" pitchFamily="34" charset="0"/>
              <a:buChar char="•"/>
            </a:pPr>
            <a:endParaRPr lang="en-GB" sz="1600" dirty="0" smtClean="0">
              <a:solidFill>
                <a:srgbClr val="162259"/>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dirty="0">
                <a:solidFill>
                  <a:srgbClr val="162259"/>
                </a:solidFill>
                <a:latin typeface="Arial" panose="020B0604020202020204" pitchFamily="34" charset="0"/>
                <a:cs typeface="Arial" panose="020B0604020202020204" pitchFamily="34" charset="0"/>
              </a:rPr>
              <a:t>Lots going on in </a:t>
            </a:r>
            <a:r>
              <a:rPr lang="en-GB" sz="1600" dirty="0" err="1">
                <a:solidFill>
                  <a:srgbClr val="162259"/>
                </a:solidFill>
                <a:latin typeface="Arial" panose="020B0604020202020204" pitchFamily="34" charset="0"/>
                <a:cs typeface="Arial" panose="020B0604020202020204" pitchFamily="34" charset="0"/>
              </a:rPr>
              <a:t>Rottingdean</a:t>
            </a:r>
            <a:r>
              <a:rPr lang="en-GB" sz="1600" dirty="0">
                <a:solidFill>
                  <a:srgbClr val="162259"/>
                </a:solidFill>
                <a:latin typeface="Arial" panose="020B0604020202020204" pitchFamily="34" charset="0"/>
                <a:cs typeface="Arial" panose="020B0604020202020204" pitchFamily="34" charset="0"/>
              </a:rPr>
              <a:t> – </a:t>
            </a:r>
            <a:r>
              <a:rPr lang="en-GB" sz="1600" dirty="0" err="1">
                <a:solidFill>
                  <a:srgbClr val="162259"/>
                </a:solidFill>
                <a:latin typeface="Arial" panose="020B0604020202020204" pitchFamily="34" charset="0"/>
                <a:cs typeface="Arial" panose="020B0604020202020204" pitchFamily="34" charset="0"/>
              </a:rPr>
              <a:t>LifeLines</a:t>
            </a:r>
            <a:r>
              <a:rPr lang="en-GB" sz="1600" dirty="0">
                <a:solidFill>
                  <a:srgbClr val="162259"/>
                </a:solidFill>
                <a:latin typeface="Arial" panose="020B0604020202020204" pitchFamily="34" charset="0"/>
                <a:cs typeface="Arial" panose="020B0604020202020204" pitchFamily="34" charset="0"/>
              </a:rPr>
              <a:t> scoping exercise</a:t>
            </a:r>
          </a:p>
          <a:p>
            <a:pPr marL="171450" indent="-171450">
              <a:buFont typeface="Arial" panose="020B0604020202020204" pitchFamily="34" charset="0"/>
              <a:buChar char="•"/>
            </a:pPr>
            <a:endParaRPr lang="en-GB" sz="1600" dirty="0">
              <a:solidFill>
                <a:srgbClr val="162259"/>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600" dirty="0" smtClean="0">
              <a:solidFill>
                <a:srgbClr val="1622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9490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2000"/>
                                        <p:tgtEl>
                                          <p:spTgt spid="8">
                                            <p:txEl>
                                              <p:pRg st="0" end="0"/>
                                            </p:txEl>
                                          </p:spTgt>
                                        </p:tgtEl>
                                      </p:cBhvr>
                                    </p:animEffect>
                                    <p:anim calcmode="lin" valueType="num">
                                      <p:cBhvr>
                                        <p:cTn id="14" dur="2000" fill="hold"/>
                                        <p:tgtEl>
                                          <p:spTgt spid="8">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2000"/>
                                        <p:tgtEl>
                                          <p:spTgt spid="9">
                                            <p:txEl>
                                              <p:pRg st="0" end="0"/>
                                            </p:txEl>
                                          </p:spTgt>
                                        </p:tgtEl>
                                      </p:cBhvr>
                                    </p:animEffect>
                                    <p:anim calcmode="lin" valueType="num">
                                      <p:cBhvr>
                                        <p:cTn id="20" dur="20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21" dur="20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51520" y="1982445"/>
            <a:ext cx="6802610" cy="5570756"/>
          </a:xfrm>
          <a:prstGeom prst="rect">
            <a:avLst/>
          </a:prstGeom>
          <a:noFill/>
        </p:spPr>
        <p:txBody>
          <a:bodyPr wrap="square" rtlCol="0">
            <a:spAutoFit/>
          </a:bodyPr>
          <a:lstStyle/>
          <a:p>
            <a:pPr marL="285750" indent="-285750">
              <a:buFont typeface="Arial" panose="020B0604020202020204" pitchFamily="34" charset="0"/>
              <a:buChar char="•"/>
            </a:pPr>
            <a:r>
              <a:rPr lang="en-GB" sz="1600" i="1" dirty="0" smtClean="0">
                <a:solidFill>
                  <a:srgbClr val="162259"/>
                </a:solidFill>
                <a:latin typeface="Arial" panose="020B0604020202020204" pitchFamily="34" charset="0"/>
                <a:cs typeface="Arial" panose="020B0604020202020204" pitchFamily="34" charset="0"/>
              </a:rPr>
              <a:t>“Thought Patcham was mainly families – surprised at numbers of older people living there.” </a:t>
            </a:r>
            <a:r>
              <a:rPr lang="en-GB" sz="1600" dirty="0">
                <a:solidFill>
                  <a:srgbClr val="162259"/>
                </a:solidFill>
                <a:latin typeface="Arial" panose="020B0604020202020204" pitchFamily="34" charset="0"/>
                <a:cs typeface="Arial" panose="020B0604020202020204" pitchFamily="34" charset="0"/>
              </a:rPr>
              <a:t>Most people travelling into town for activities </a:t>
            </a:r>
            <a:r>
              <a:rPr lang="en-GB" sz="1600" i="1" dirty="0">
                <a:solidFill>
                  <a:srgbClr val="162259"/>
                </a:solidFill>
                <a:latin typeface="Arial" panose="020B0604020202020204" pitchFamily="34" charset="0"/>
                <a:cs typeface="Arial" panose="020B0604020202020204" pitchFamily="34" charset="0"/>
              </a:rPr>
              <a:t>“Less of a community feeling – sprawling, no local </a:t>
            </a:r>
            <a:r>
              <a:rPr lang="en-GB" sz="1600" i="1" dirty="0" err="1">
                <a:solidFill>
                  <a:srgbClr val="162259"/>
                </a:solidFill>
                <a:latin typeface="Arial" panose="020B0604020202020204" pitchFamily="34" charset="0"/>
                <a:cs typeface="Arial" panose="020B0604020202020204" pitchFamily="34" charset="0"/>
              </a:rPr>
              <a:t>shops..not</a:t>
            </a:r>
            <a:r>
              <a:rPr lang="en-GB" sz="1600" i="1" dirty="0">
                <a:solidFill>
                  <a:srgbClr val="162259"/>
                </a:solidFill>
                <a:latin typeface="Arial" panose="020B0604020202020204" pitchFamily="34" charset="0"/>
                <a:cs typeface="Arial" panose="020B0604020202020204" pitchFamily="34" charset="0"/>
              </a:rPr>
              <a:t> much going on</a:t>
            </a:r>
            <a:r>
              <a:rPr lang="en-GB" sz="1600" i="1" dirty="0" smtClean="0">
                <a:solidFill>
                  <a:srgbClr val="162259"/>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GB" sz="600" i="1" dirty="0" smtClean="0">
              <a:solidFill>
                <a:srgbClr val="16225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600" i="1" dirty="0" smtClean="0">
              <a:solidFill>
                <a:srgbClr val="16225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solidFill>
                  <a:srgbClr val="162259"/>
                </a:solidFill>
                <a:latin typeface="Arial" panose="020B0604020202020204" pitchFamily="34" charset="0"/>
                <a:cs typeface="Arial" panose="020B0604020202020204" pitchFamily="34" charset="0"/>
              </a:rPr>
              <a:t>High % of carers</a:t>
            </a:r>
          </a:p>
          <a:p>
            <a:endParaRPr lang="en-GB" sz="600" dirty="0" smtClean="0">
              <a:solidFill>
                <a:srgbClr val="162259"/>
              </a:solidFill>
              <a:latin typeface="Arial" panose="020B0604020202020204" pitchFamily="34" charset="0"/>
              <a:cs typeface="Arial" panose="020B0604020202020204" pitchFamily="34" charset="0"/>
            </a:endParaRPr>
          </a:p>
          <a:p>
            <a:endParaRPr lang="en-GB" sz="600" dirty="0">
              <a:solidFill>
                <a:srgbClr val="16225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solidFill>
                  <a:srgbClr val="162259"/>
                </a:solidFill>
                <a:latin typeface="Arial" panose="020B0604020202020204" pitchFamily="34" charset="0"/>
                <a:cs typeface="Arial" panose="020B0604020202020204" pitchFamily="34" charset="0"/>
              </a:rPr>
              <a:t>Regency / St Peters &amp; North Laine: </a:t>
            </a:r>
            <a:r>
              <a:rPr lang="en-GB" sz="1600" dirty="0">
                <a:solidFill>
                  <a:srgbClr val="162259"/>
                </a:solidFill>
                <a:latin typeface="Arial" panose="020B0604020202020204" pitchFamily="34" charset="0"/>
                <a:cs typeface="Arial" panose="020B0604020202020204" pitchFamily="34" charset="0"/>
              </a:rPr>
              <a:t>surprised at older population </a:t>
            </a:r>
            <a:r>
              <a:rPr lang="en-GB" sz="1600" dirty="0" smtClean="0">
                <a:solidFill>
                  <a:srgbClr val="162259"/>
                </a:solidFill>
                <a:latin typeface="Arial" panose="020B0604020202020204" pitchFamily="34" charset="0"/>
                <a:cs typeface="Arial" panose="020B0604020202020204" pitchFamily="34" charset="0"/>
              </a:rPr>
              <a:t>rates and high % of poverty.  “</a:t>
            </a:r>
            <a:r>
              <a:rPr lang="en-GB" sz="1600" i="1" dirty="0" smtClean="0">
                <a:solidFill>
                  <a:srgbClr val="162259"/>
                </a:solidFill>
                <a:latin typeface="Arial" panose="020B0604020202020204" pitchFamily="34" charset="0"/>
                <a:cs typeface="Arial" panose="020B0604020202020204" pitchFamily="34" charset="0"/>
              </a:rPr>
              <a:t>High </a:t>
            </a:r>
            <a:r>
              <a:rPr lang="en-GB" sz="1600" i="1" dirty="0">
                <a:solidFill>
                  <a:srgbClr val="162259"/>
                </a:solidFill>
                <a:latin typeface="Arial" panose="020B0604020202020204" pitchFamily="34" charset="0"/>
                <a:cs typeface="Arial" panose="020B0604020202020204" pitchFamily="34" charset="0"/>
              </a:rPr>
              <a:t>density living:  urban loneliness”</a:t>
            </a:r>
          </a:p>
          <a:p>
            <a:endParaRPr lang="en-GB" sz="600" i="1" dirty="0" smtClean="0">
              <a:solidFill>
                <a:srgbClr val="162259"/>
              </a:solidFill>
              <a:latin typeface="Arial" panose="020B0604020202020204" pitchFamily="34" charset="0"/>
              <a:cs typeface="Arial" panose="020B0604020202020204" pitchFamily="34" charset="0"/>
            </a:endParaRPr>
          </a:p>
          <a:p>
            <a:endParaRPr lang="en-GB" sz="600" i="1" dirty="0">
              <a:solidFill>
                <a:srgbClr val="16225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solidFill>
                  <a:srgbClr val="162259"/>
                </a:solidFill>
                <a:latin typeface="Arial" panose="020B0604020202020204" pitchFamily="34" charset="0"/>
                <a:cs typeface="Arial" panose="020B0604020202020204" pitchFamily="34" charset="0"/>
              </a:rPr>
              <a:t>Home ownership (affluence doesn’t protect you from loneliness) / property rich, cash poor</a:t>
            </a:r>
          </a:p>
          <a:p>
            <a:pPr marL="285750" indent="-285750">
              <a:buFont typeface="Arial" panose="020B0604020202020204" pitchFamily="34" charset="0"/>
              <a:buChar char="•"/>
            </a:pPr>
            <a:endParaRPr lang="en-GB" sz="600" dirty="0" smtClean="0">
              <a:solidFill>
                <a:srgbClr val="16225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600" dirty="0">
              <a:solidFill>
                <a:srgbClr val="16225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rgbClr val="162259"/>
                </a:solidFill>
                <a:latin typeface="Arial" panose="020B0604020202020204" pitchFamily="34" charset="0"/>
                <a:cs typeface="Arial" panose="020B0604020202020204" pitchFamily="34" charset="0"/>
              </a:rPr>
              <a:t>Distance to the </a:t>
            </a:r>
            <a:r>
              <a:rPr lang="en-GB" sz="1600" dirty="0" smtClean="0">
                <a:solidFill>
                  <a:srgbClr val="162259"/>
                </a:solidFill>
                <a:latin typeface="Arial" panose="020B0604020202020204" pitchFamily="34" charset="0"/>
                <a:cs typeface="Arial" panose="020B0604020202020204" pitchFamily="34" charset="0"/>
              </a:rPr>
              <a:t>centre / hilly terrain</a:t>
            </a:r>
          </a:p>
          <a:p>
            <a:pPr marL="285750" indent="-285750">
              <a:buFont typeface="Arial" panose="020B0604020202020204" pitchFamily="34" charset="0"/>
              <a:buChar char="•"/>
            </a:pPr>
            <a:endParaRPr lang="en-GB" sz="600" dirty="0" smtClean="0">
              <a:solidFill>
                <a:srgbClr val="16225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600" dirty="0">
              <a:solidFill>
                <a:srgbClr val="16225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solidFill>
                  <a:srgbClr val="162259"/>
                </a:solidFill>
                <a:latin typeface="Arial" panose="020B0604020202020204" pitchFamily="34" charset="0"/>
                <a:cs typeface="Arial" panose="020B0604020202020204" pitchFamily="34" charset="0"/>
              </a:rPr>
              <a:t>Lack </a:t>
            </a:r>
            <a:r>
              <a:rPr lang="en-GB" sz="1600" dirty="0">
                <a:solidFill>
                  <a:srgbClr val="162259"/>
                </a:solidFill>
                <a:latin typeface="Arial" panose="020B0604020202020204" pitchFamily="34" charset="0"/>
                <a:cs typeface="Arial" panose="020B0604020202020204" pitchFamily="34" charset="0"/>
              </a:rPr>
              <a:t>of community</a:t>
            </a:r>
          </a:p>
          <a:p>
            <a:endParaRPr lang="en-GB" sz="1600" b="1" dirty="0">
              <a:solidFill>
                <a:srgbClr val="16225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b="1" dirty="0">
              <a:solidFill>
                <a:srgbClr val="162259"/>
              </a:solidFill>
              <a:latin typeface="Arial" panose="020B0604020202020204" pitchFamily="34" charset="0"/>
              <a:cs typeface="Arial" panose="020B0604020202020204" pitchFamily="34" charset="0"/>
            </a:endParaRPr>
          </a:p>
          <a:p>
            <a:endParaRPr lang="en-GB" sz="1600" b="1" dirty="0">
              <a:solidFill>
                <a:srgbClr val="16225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i="1" dirty="0">
              <a:solidFill>
                <a:srgbClr val="16225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smtClean="0">
              <a:solidFill>
                <a:srgbClr val="16225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smtClean="0">
              <a:solidFill>
                <a:srgbClr val="162259"/>
              </a:solidFill>
              <a:latin typeface="Arial" panose="020B0604020202020204" pitchFamily="34" charset="0"/>
              <a:cs typeface="Arial" panose="020B0604020202020204" pitchFamily="34" charset="0"/>
            </a:endParaRPr>
          </a:p>
          <a:p>
            <a:endParaRPr lang="en-GB" sz="1200" b="1" dirty="0">
              <a:solidFill>
                <a:srgbClr val="162259"/>
              </a:solidFill>
              <a:latin typeface="Arial" panose="020B0604020202020204" pitchFamily="34" charset="0"/>
              <a:cs typeface="Arial" panose="020B0604020202020204" pitchFamily="34" charset="0"/>
            </a:endParaRPr>
          </a:p>
          <a:p>
            <a:endParaRPr lang="en-GB" sz="1200" b="1" dirty="0" smtClean="0">
              <a:solidFill>
                <a:srgbClr val="162259"/>
              </a:solidFill>
              <a:latin typeface="Arial" panose="020B0604020202020204" pitchFamily="34" charset="0"/>
              <a:cs typeface="Arial" panose="020B0604020202020204" pitchFamily="34" charset="0"/>
            </a:endParaRPr>
          </a:p>
        </p:txBody>
      </p:sp>
      <p:sp>
        <p:nvSpPr>
          <p:cNvPr id="17" name="TextBox 16"/>
          <p:cNvSpPr txBox="1"/>
          <p:nvPr/>
        </p:nvSpPr>
        <p:spPr>
          <a:xfrm>
            <a:off x="3347864" y="3212976"/>
            <a:ext cx="1636794" cy="461665"/>
          </a:xfrm>
          <a:prstGeom prst="rect">
            <a:avLst/>
          </a:prstGeom>
          <a:noFill/>
        </p:spPr>
        <p:txBody>
          <a:bodyPr wrap="square" rtlCol="0">
            <a:spAutoFit/>
          </a:bodyPr>
          <a:lstStyle/>
          <a:p>
            <a:endParaRPr lang="en-GB" sz="1200" b="1" dirty="0">
              <a:solidFill>
                <a:srgbClr val="162259"/>
              </a:solidFill>
              <a:latin typeface="Arial" panose="020B0604020202020204" pitchFamily="34" charset="0"/>
              <a:cs typeface="Arial" panose="020B0604020202020204" pitchFamily="34" charset="0"/>
            </a:endParaRPr>
          </a:p>
          <a:p>
            <a:endParaRPr lang="en-GB" sz="1200" b="1" dirty="0">
              <a:solidFill>
                <a:srgbClr val="162259"/>
              </a:solidFill>
              <a:latin typeface="Arial" panose="020B0604020202020204" pitchFamily="34" charset="0"/>
              <a:cs typeface="Arial" panose="020B0604020202020204" pitchFamily="34" charset="0"/>
            </a:endParaRPr>
          </a:p>
        </p:txBody>
      </p:sp>
      <p:sp>
        <p:nvSpPr>
          <p:cNvPr id="19" name="TextBox 18"/>
          <p:cNvSpPr txBox="1"/>
          <p:nvPr/>
        </p:nvSpPr>
        <p:spPr>
          <a:xfrm>
            <a:off x="7164288" y="1941795"/>
            <a:ext cx="1875634" cy="5570756"/>
          </a:xfrm>
          <a:prstGeom prst="rect">
            <a:avLst/>
          </a:prstGeom>
          <a:noFill/>
        </p:spPr>
        <p:txBody>
          <a:bodyPr wrap="square" rtlCol="0">
            <a:spAutoFit/>
          </a:bodyPr>
          <a:lstStyle/>
          <a:p>
            <a:pPr marL="171450" indent="-171450">
              <a:buFont typeface="Arial" panose="020B0604020202020204" pitchFamily="34" charset="0"/>
              <a:buChar char="•"/>
            </a:pPr>
            <a:r>
              <a:rPr lang="en-GB" sz="1600" dirty="0" err="1" smtClean="0">
                <a:solidFill>
                  <a:srgbClr val="162259"/>
                </a:solidFill>
                <a:latin typeface="Arial" panose="020B0604020202020204" pitchFamily="34" charset="0"/>
                <a:cs typeface="Arial" panose="020B0604020202020204" pitchFamily="34" charset="0"/>
              </a:rPr>
              <a:t>Brookmead</a:t>
            </a:r>
            <a:r>
              <a:rPr lang="en-GB" sz="1600" dirty="0">
                <a:solidFill>
                  <a:srgbClr val="162259"/>
                </a:solidFill>
                <a:latin typeface="Arial" panose="020B0604020202020204" pitchFamily="34" charset="0"/>
                <a:cs typeface="Arial" panose="020B0604020202020204" pitchFamily="34" charset="0"/>
              </a:rPr>
              <a:t> </a:t>
            </a:r>
            <a:r>
              <a:rPr lang="en-GB" sz="1600" dirty="0" smtClean="0">
                <a:solidFill>
                  <a:srgbClr val="162259"/>
                </a:solidFill>
                <a:latin typeface="Arial" panose="020B0604020202020204" pitchFamily="34" charset="0"/>
                <a:cs typeface="Arial" panose="020B0604020202020204" pitchFamily="34" charset="0"/>
              </a:rPr>
              <a:t>housing scheme - opening up activities for people with dementia</a:t>
            </a:r>
          </a:p>
          <a:p>
            <a:pPr marL="171450" indent="-171450">
              <a:buFont typeface="Arial" panose="020B0604020202020204" pitchFamily="34" charset="0"/>
              <a:buChar char="•"/>
            </a:pPr>
            <a:endParaRPr lang="en-GB" sz="600" dirty="0" smtClean="0">
              <a:solidFill>
                <a:srgbClr val="162259"/>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600" dirty="0">
              <a:solidFill>
                <a:srgbClr val="162259"/>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dirty="0">
                <a:solidFill>
                  <a:srgbClr val="162259"/>
                </a:solidFill>
                <a:latin typeface="Arial" panose="020B0604020202020204" pitchFamily="34" charset="0"/>
                <a:cs typeface="Arial" panose="020B0604020202020204" pitchFamily="34" charset="0"/>
              </a:rPr>
              <a:t>BHCC Seniors </a:t>
            </a:r>
            <a:r>
              <a:rPr lang="en-GB" sz="1600" dirty="0" smtClean="0">
                <a:solidFill>
                  <a:srgbClr val="162259"/>
                </a:solidFill>
                <a:latin typeface="Arial" panose="020B0604020202020204" pitchFamily="34" charset="0"/>
                <a:cs typeface="Arial" panose="020B0604020202020204" pitchFamily="34" charset="0"/>
              </a:rPr>
              <a:t>Housing</a:t>
            </a:r>
          </a:p>
          <a:p>
            <a:pPr marL="171450" indent="-171450">
              <a:buFont typeface="Arial" panose="020B0604020202020204" pitchFamily="34" charset="0"/>
              <a:buChar char="•"/>
            </a:pPr>
            <a:endParaRPr lang="en-GB" sz="600" dirty="0" smtClean="0">
              <a:solidFill>
                <a:srgbClr val="162259"/>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600" dirty="0">
              <a:solidFill>
                <a:srgbClr val="162259"/>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dirty="0">
                <a:solidFill>
                  <a:srgbClr val="162259"/>
                </a:solidFill>
                <a:latin typeface="Arial" panose="020B0604020202020204" pitchFamily="34" charset="0"/>
                <a:cs typeface="Arial" panose="020B0604020202020204" pitchFamily="34" charset="0"/>
              </a:rPr>
              <a:t>Vibrant community centre in Patcham</a:t>
            </a:r>
          </a:p>
          <a:p>
            <a:pPr marL="171450" indent="-171450">
              <a:buFont typeface="Arial" panose="020B0604020202020204" pitchFamily="34" charset="0"/>
              <a:buChar char="•"/>
            </a:pPr>
            <a:endParaRPr lang="en-GB" sz="600" dirty="0" smtClean="0">
              <a:solidFill>
                <a:srgbClr val="162259"/>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600" dirty="0" smtClean="0">
              <a:solidFill>
                <a:srgbClr val="162259"/>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dirty="0">
                <a:solidFill>
                  <a:srgbClr val="162259"/>
                </a:solidFill>
                <a:latin typeface="Arial" panose="020B0604020202020204" pitchFamily="34" charset="0"/>
                <a:cs typeface="Arial" panose="020B0604020202020204" pitchFamily="34" charset="0"/>
              </a:rPr>
              <a:t>Cinema – new Larchwood</a:t>
            </a:r>
          </a:p>
          <a:p>
            <a:endParaRPr lang="en-GB" sz="1200" b="1" dirty="0" smtClean="0">
              <a:solidFill>
                <a:srgbClr val="162259"/>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b="1" dirty="0">
              <a:solidFill>
                <a:srgbClr val="162259"/>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b="1" dirty="0" smtClean="0">
              <a:solidFill>
                <a:srgbClr val="162259"/>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b="1" dirty="0" smtClean="0">
              <a:solidFill>
                <a:srgbClr val="162259"/>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b="1" dirty="0">
              <a:solidFill>
                <a:srgbClr val="162259"/>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b="1" dirty="0" smtClean="0">
              <a:solidFill>
                <a:srgbClr val="162259"/>
              </a:solidFill>
              <a:latin typeface="Arial" panose="020B0604020202020204" pitchFamily="34" charset="0"/>
              <a:cs typeface="Arial" panose="020B0604020202020204" pitchFamily="34" charset="0"/>
            </a:endParaRPr>
          </a:p>
          <a:p>
            <a:endParaRPr lang="en-GB" sz="1200" b="1" dirty="0">
              <a:solidFill>
                <a:srgbClr val="162259"/>
              </a:solidFill>
              <a:latin typeface="Arial" panose="020B0604020202020204" pitchFamily="34" charset="0"/>
              <a:cs typeface="Arial" panose="020B0604020202020204" pitchFamily="34" charset="0"/>
            </a:endParaRPr>
          </a:p>
          <a:p>
            <a:endParaRPr lang="en-GB" sz="1200" b="1" dirty="0">
              <a:solidFill>
                <a:srgbClr val="162259"/>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88640"/>
            <a:ext cx="828092" cy="828092"/>
          </a:xfrm>
          <a:prstGeom prst="rect">
            <a:avLst/>
          </a:prstGeom>
        </p:spPr>
      </p:pic>
      <p:sp>
        <p:nvSpPr>
          <p:cNvPr id="26" name="Rectangle 3"/>
          <p:cNvSpPr txBox="1">
            <a:spLocks noChangeArrowheads="1"/>
          </p:cNvSpPr>
          <p:nvPr/>
        </p:nvSpPr>
        <p:spPr>
          <a:xfrm>
            <a:off x="1663670" y="404664"/>
            <a:ext cx="5497192" cy="612068"/>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GB" sz="5000" b="1" dirty="0" smtClean="0">
                <a:solidFill>
                  <a:srgbClr val="162259"/>
                </a:solidFill>
                <a:latin typeface="Arial" panose="020B0604020202020204" pitchFamily="34" charset="0"/>
                <a:cs typeface="Arial" panose="020B0604020202020204" pitchFamily="34" charset="0"/>
              </a:rPr>
              <a:t>North Central Locality</a:t>
            </a:r>
          </a:p>
          <a:p>
            <a:pPr lvl="0"/>
            <a:endParaRPr lang="en-GB" sz="2800" dirty="0">
              <a:solidFill>
                <a:srgbClr val="162259"/>
              </a:solidFill>
              <a:latin typeface="Arial" panose="020B0604020202020204" pitchFamily="34" charset="0"/>
              <a:cs typeface="Arial" panose="020B0604020202020204" pitchFamily="34" charset="0"/>
            </a:endParaRPr>
          </a:p>
          <a:p>
            <a:pPr lvl="0"/>
            <a:endParaRPr lang="en-GB" sz="2800" dirty="0">
              <a:solidFill>
                <a:srgbClr val="162259"/>
              </a:solidFill>
              <a:latin typeface="Arial" panose="020B0604020202020204" pitchFamily="34" charset="0"/>
              <a:cs typeface="Arial" panose="020B0604020202020204" pitchFamily="34" charset="0"/>
            </a:endParaRPr>
          </a:p>
          <a:p>
            <a:pPr lvl="0"/>
            <a:endParaRPr lang="en-GB" sz="2800" dirty="0" smtClean="0">
              <a:solidFill>
                <a:srgbClr val="162259"/>
              </a:solidFill>
              <a:latin typeface="Arial" panose="020B0604020202020204" pitchFamily="34" charset="0"/>
              <a:cs typeface="Arial" panose="020B0604020202020204" pitchFamily="34" charset="0"/>
            </a:endParaRPr>
          </a:p>
          <a:p>
            <a:pPr marL="0" indent="0" fontAlgn="auto">
              <a:lnSpc>
                <a:spcPct val="90000"/>
              </a:lnSpc>
              <a:spcAft>
                <a:spcPts val="0"/>
              </a:spcAft>
              <a:buFont typeface="Arial" pitchFamily="34" charset="0"/>
              <a:buNone/>
              <a:defRPr/>
            </a:pPr>
            <a:endParaRPr lang="en-US" sz="4000" dirty="0" smtClean="0">
              <a:solidFill>
                <a:srgbClr val="162259"/>
              </a:solidFill>
            </a:endParaRPr>
          </a:p>
        </p:txBody>
      </p:sp>
      <p:sp>
        <p:nvSpPr>
          <p:cNvPr id="28" name="Rectangle 3"/>
          <p:cNvSpPr txBox="1">
            <a:spLocks noChangeArrowheads="1"/>
          </p:cNvSpPr>
          <p:nvPr/>
        </p:nvSpPr>
        <p:spPr>
          <a:xfrm>
            <a:off x="395537" y="1340768"/>
            <a:ext cx="2376263" cy="463645"/>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GB" sz="3500" b="1" dirty="0" smtClean="0">
                <a:solidFill>
                  <a:srgbClr val="65B32E"/>
                </a:solidFill>
                <a:latin typeface="Arial" panose="020B0604020202020204" pitchFamily="34" charset="0"/>
                <a:cs typeface="Arial" panose="020B0604020202020204" pitchFamily="34" charset="0"/>
              </a:rPr>
              <a:t>Challenges</a:t>
            </a:r>
          </a:p>
          <a:p>
            <a:pPr lvl="0"/>
            <a:endParaRPr lang="en-GB" sz="2800" dirty="0">
              <a:solidFill>
                <a:srgbClr val="162259"/>
              </a:solidFill>
              <a:latin typeface="Arial" panose="020B0604020202020204" pitchFamily="34" charset="0"/>
              <a:cs typeface="Arial" panose="020B0604020202020204" pitchFamily="34" charset="0"/>
            </a:endParaRPr>
          </a:p>
        </p:txBody>
      </p:sp>
      <p:sp>
        <p:nvSpPr>
          <p:cNvPr id="29" name="Rectangle 3"/>
          <p:cNvSpPr txBox="1">
            <a:spLocks noChangeArrowheads="1"/>
          </p:cNvSpPr>
          <p:nvPr/>
        </p:nvSpPr>
        <p:spPr>
          <a:xfrm>
            <a:off x="7172672" y="1196752"/>
            <a:ext cx="1863824" cy="79416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GB" sz="3000" b="1" dirty="0" smtClean="0">
                <a:solidFill>
                  <a:srgbClr val="65B32E"/>
                </a:solidFill>
                <a:latin typeface="Arial" panose="020B0604020202020204" pitchFamily="34" charset="0"/>
                <a:cs typeface="Arial" panose="020B0604020202020204" pitchFamily="34" charset="0"/>
              </a:rPr>
              <a:t>Assets</a:t>
            </a:r>
          </a:p>
        </p:txBody>
      </p:sp>
    </p:spTree>
    <p:extLst>
      <p:ext uri="{BB962C8B-B14F-4D97-AF65-F5344CB8AC3E}">
        <p14:creationId xmlns:p14="http://schemas.microsoft.com/office/powerpoint/2010/main" val="3110582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2000"/>
                                        <p:tgtEl>
                                          <p:spTgt spid="26">
                                            <p:txEl>
                                              <p:pRg st="0" end="0"/>
                                            </p:txEl>
                                          </p:spTgt>
                                        </p:tgtEl>
                                      </p:cBhvr>
                                    </p:animEffect>
                                    <p:anim calcmode="lin" valueType="num">
                                      <p:cBhvr>
                                        <p:cTn id="8" dur="2000" fill="hold"/>
                                        <p:tgtEl>
                                          <p:spTgt spid="2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6">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nodeType="after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Effect transition="in" filter="fade">
                                      <p:cBhvr>
                                        <p:cTn id="13" dur="2000"/>
                                        <p:tgtEl>
                                          <p:spTgt spid="28">
                                            <p:txEl>
                                              <p:pRg st="0" end="0"/>
                                            </p:txEl>
                                          </p:spTgt>
                                        </p:tgtEl>
                                      </p:cBhvr>
                                    </p:animEffect>
                                    <p:anim calcmode="lin" valueType="num">
                                      <p:cBhvr>
                                        <p:cTn id="14" dur="2000" fill="hold"/>
                                        <p:tgtEl>
                                          <p:spTgt spid="28">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28">
                                            <p:txEl>
                                              <p:pRg st="0" end="0"/>
                                            </p:txEl>
                                          </p:spTgt>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animEffect transition="in" filter="fade">
                                      <p:cBhvr>
                                        <p:cTn id="19" dur="2000"/>
                                        <p:tgtEl>
                                          <p:spTgt spid="29">
                                            <p:txEl>
                                              <p:pRg st="0" end="0"/>
                                            </p:txEl>
                                          </p:spTgt>
                                        </p:tgtEl>
                                      </p:cBhvr>
                                    </p:animEffect>
                                    <p:anim calcmode="lin" valueType="num">
                                      <p:cBhvr>
                                        <p:cTn id="20" dur="2000" fill="hold"/>
                                        <p:tgtEl>
                                          <p:spTgt spid="29">
                                            <p:txEl>
                                              <p:pRg st="0" end="0"/>
                                            </p:txEl>
                                          </p:spTgt>
                                        </p:tgtEl>
                                        <p:attrNameLst>
                                          <p:attrName>ppt_w</p:attrName>
                                        </p:attrNameLst>
                                      </p:cBhvr>
                                      <p:tavLst>
                                        <p:tav tm="0" fmla="#ppt_w*sin(2.5*pi*$)">
                                          <p:val>
                                            <p:fltVal val="0"/>
                                          </p:val>
                                        </p:tav>
                                        <p:tav tm="100000">
                                          <p:val>
                                            <p:fltVal val="1"/>
                                          </p:val>
                                        </p:tav>
                                      </p:tavLst>
                                    </p:anim>
                                    <p:anim calcmode="lin" valueType="num">
                                      <p:cBhvr>
                                        <p:cTn id="21" dur="2000" fill="hold"/>
                                        <p:tgtEl>
                                          <p:spTgt spid="2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88816" y="1733902"/>
            <a:ext cx="6227400" cy="3908762"/>
          </a:xfrm>
          <a:prstGeom prst="rect">
            <a:avLst/>
          </a:prstGeom>
          <a:noFill/>
        </p:spPr>
        <p:txBody>
          <a:bodyPr wrap="square" rtlCol="0">
            <a:spAutoFit/>
          </a:bodyPr>
          <a:lstStyle/>
          <a:p>
            <a:pPr marL="285750" indent="-285750">
              <a:buFont typeface="Arial" panose="020B0604020202020204" pitchFamily="34" charset="0"/>
              <a:buChar char="•"/>
            </a:pPr>
            <a:r>
              <a:rPr lang="en-GB" sz="1600" dirty="0" err="1" smtClean="0">
                <a:solidFill>
                  <a:srgbClr val="162259"/>
                </a:solidFill>
                <a:latin typeface="Arial" panose="020B0604020202020204" pitchFamily="34" charset="0"/>
                <a:cs typeface="Arial" panose="020B0604020202020204" pitchFamily="34" charset="0"/>
              </a:rPr>
              <a:t>Hangleton</a:t>
            </a:r>
            <a:r>
              <a:rPr lang="en-GB" sz="1600" dirty="0" smtClean="0">
                <a:solidFill>
                  <a:srgbClr val="162259"/>
                </a:solidFill>
                <a:latin typeface="Arial" panose="020B0604020202020204" pitchFamily="34" charset="0"/>
                <a:cs typeface="Arial" panose="020B0604020202020204" pitchFamily="34" charset="0"/>
              </a:rPr>
              <a:t>: High % of Arabic speaking residents</a:t>
            </a:r>
            <a:r>
              <a:rPr lang="en-GB" sz="1600" dirty="0">
                <a:solidFill>
                  <a:srgbClr val="162259"/>
                </a:solidFill>
                <a:latin typeface="Arial" panose="020B0604020202020204" pitchFamily="34" charset="0"/>
                <a:cs typeface="Arial" panose="020B0604020202020204" pitchFamily="34" charset="0"/>
              </a:rPr>
              <a:t> </a:t>
            </a:r>
            <a:r>
              <a:rPr lang="en-GB" sz="1600" i="1" dirty="0" smtClean="0">
                <a:solidFill>
                  <a:srgbClr val="162259"/>
                </a:solidFill>
                <a:latin typeface="Arial" panose="020B0604020202020204" pitchFamily="34" charset="0"/>
                <a:cs typeface="Arial" panose="020B0604020202020204" pitchFamily="34" charset="0"/>
              </a:rPr>
              <a:t>“older people in want practical support vs befriending – staying independent at home”   </a:t>
            </a:r>
            <a:r>
              <a:rPr lang="en-GB" sz="1600" dirty="0" smtClean="0">
                <a:solidFill>
                  <a:srgbClr val="162259"/>
                </a:solidFill>
                <a:latin typeface="Arial" panose="020B0604020202020204" pitchFamily="34" charset="0"/>
                <a:cs typeface="Arial" panose="020B0604020202020204" pitchFamily="34" charset="0"/>
              </a:rPr>
              <a:t>Difficulties getting there restricts recruitment of care staff</a:t>
            </a:r>
          </a:p>
          <a:p>
            <a:pPr marL="285750" indent="-285750">
              <a:buFont typeface="Arial" panose="020B0604020202020204" pitchFamily="34" charset="0"/>
              <a:buChar char="•"/>
            </a:pPr>
            <a:endParaRPr lang="en-GB" sz="600" dirty="0" smtClean="0">
              <a:solidFill>
                <a:srgbClr val="16225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rgbClr val="162259"/>
                </a:solidFill>
                <a:latin typeface="Arial" panose="020B0604020202020204" pitchFamily="34" charset="0"/>
                <a:cs typeface="Arial" panose="020B0604020202020204" pitchFamily="34" charset="0"/>
              </a:rPr>
              <a:t>Hove Park</a:t>
            </a:r>
            <a:r>
              <a:rPr lang="en-GB" sz="1600" dirty="0" smtClean="0">
                <a:solidFill>
                  <a:srgbClr val="162259"/>
                </a:solidFill>
                <a:latin typeface="Arial" panose="020B0604020202020204" pitchFamily="34" charset="0"/>
                <a:cs typeface="Arial" panose="020B0604020202020204" pitchFamily="34" charset="0"/>
              </a:rPr>
              <a:t>: ‘Property </a:t>
            </a:r>
            <a:r>
              <a:rPr lang="en-GB" sz="1600" dirty="0">
                <a:solidFill>
                  <a:srgbClr val="162259"/>
                </a:solidFill>
                <a:latin typeface="Arial" panose="020B0604020202020204" pitchFamily="34" charset="0"/>
                <a:cs typeface="Arial" panose="020B0604020202020204" pitchFamily="34" charset="0"/>
              </a:rPr>
              <a:t>rich: cash </a:t>
            </a:r>
            <a:r>
              <a:rPr lang="en-GB" sz="1600" dirty="0" smtClean="0">
                <a:solidFill>
                  <a:srgbClr val="162259"/>
                </a:solidFill>
                <a:latin typeface="Arial" panose="020B0604020202020204" pitchFamily="34" charset="0"/>
                <a:cs typeface="Arial" panose="020B0604020202020204" pitchFamily="34" charset="0"/>
              </a:rPr>
              <a:t>poor’ / High </a:t>
            </a:r>
            <a:r>
              <a:rPr lang="en-GB" sz="1600" dirty="0">
                <a:solidFill>
                  <a:srgbClr val="162259"/>
                </a:solidFill>
                <a:latin typeface="Arial" panose="020B0604020202020204" pitchFamily="34" charset="0"/>
                <a:cs typeface="Arial" panose="020B0604020202020204" pitchFamily="34" charset="0"/>
              </a:rPr>
              <a:t>% of </a:t>
            </a:r>
            <a:r>
              <a:rPr lang="en-GB" sz="1600" dirty="0" smtClean="0">
                <a:solidFill>
                  <a:srgbClr val="162259"/>
                </a:solidFill>
                <a:latin typeface="Arial" panose="020B0604020202020204" pitchFamily="34" charset="0"/>
                <a:cs typeface="Arial" panose="020B0604020202020204" pitchFamily="34" charset="0"/>
              </a:rPr>
              <a:t>carers / Private </a:t>
            </a:r>
            <a:r>
              <a:rPr lang="en-GB" sz="1600" dirty="0">
                <a:solidFill>
                  <a:srgbClr val="162259"/>
                </a:solidFill>
                <a:latin typeface="Arial" panose="020B0604020202020204" pitchFamily="34" charset="0"/>
                <a:cs typeface="Arial" panose="020B0604020202020204" pitchFamily="34" charset="0"/>
              </a:rPr>
              <a:t>payers – limited access to services high rates of </a:t>
            </a:r>
            <a:r>
              <a:rPr lang="en-GB" sz="1600" dirty="0" smtClean="0">
                <a:solidFill>
                  <a:srgbClr val="162259"/>
                </a:solidFill>
                <a:latin typeface="Arial" panose="020B0604020202020204" pitchFamily="34" charset="0"/>
                <a:cs typeface="Arial" panose="020B0604020202020204" pitchFamily="34" charset="0"/>
              </a:rPr>
              <a:t>loneliness / Families </a:t>
            </a:r>
            <a:r>
              <a:rPr lang="en-GB" sz="1600" dirty="0">
                <a:solidFill>
                  <a:srgbClr val="162259"/>
                </a:solidFill>
                <a:latin typeface="Arial" panose="020B0604020202020204" pitchFamily="34" charset="0"/>
                <a:cs typeface="Arial" panose="020B0604020202020204" pitchFamily="34" charset="0"/>
              </a:rPr>
              <a:t>living far </a:t>
            </a:r>
            <a:r>
              <a:rPr lang="en-GB" sz="1600" dirty="0" smtClean="0">
                <a:solidFill>
                  <a:srgbClr val="162259"/>
                </a:solidFill>
                <a:latin typeface="Arial" panose="020B0604020202020204" pitchFamily="34" charset="0"/>
                <a:cs typeface="Arial" panose="020B0604020202020204" pitchFamily="34" charset="0"/>
              </a:rPr>
              <a:t>away / Not </a:t>
            </a:r>
            <a:r>
              <a:rPr lang="en-GB" sz="1600" dirty="0">
                <a:solidFill>
                  <a:srgbClr val="162259"/>
                </a:solidFill>
                <a:latin typeface="Arial" panose="020B0604020202020204" pitchFamily="34" charset="0"/>
                <a:cs typeface="Arial" panose="020B0604020202020204" pitchFamily="34" charset="0"/>
              </a:rPr>
              <a:t>eligible for funeral care</a:t>
            </a:r>
          </a:p>
          <a:p>
            <a:pPr marL="285750" indent="-285750">
              <a:buFont typeface="Arial" panose="020B0604020202020204" pitchFamily="34" charset="0"/>
              <a:buChar char="•"/>
            </a:pPr>
            <a:endParaRPr lang="en-GB" sz="600" dirty="0">
              <a:solidFill>
                <a:srgbClr val="16225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rgbClr val="162259"/>
                </a:solidFill>
                <a:latin typeface="Arial" panose="020B0604020202020204" pitchFamily="34" charset="0"/>
                <a:cs typeface="Arial" panose="020B0604020202020204" pitchFamily="34" charset="0"/>
              </a:rPr>
              <a:t>High loneliness in affluent </a:t>
            </a:r>
            <a:r>
              <a:rPr lang="en-GB" sz="1600" dirty="0" smtClean="0">
                <a:solidFill>
                  <a:srgbClr val="162259"/>
                </a:solidFill>
                <a:latin typeface="Arial" panose="020B0604020202020204" pitchFamily="34" charset="0"/>
                <a:cs typeface="Arial" panose="020B0604020202020204" pitchFamily="34" charset="0"/>
              </a:rPr>
              <a:t>areas. </a:t>
            </a:r>
            <a:r>
              <a:rPr lang="en-GB" sz="1600" i="1" dirty="0">
                <a:solidFill>
                  <a:srgbClr val="162259"/>
                </a:solidFill>
                <a:latin typeface="Arial" panose="020B0604020202020204" pitchFamily="34" charset="0"/>
                <a:cs typeface="Arial" panose="020B0604020202020204" pitchFamily="34" charset="0"/>
              </a:rPr>
              <a:t>“Wealthier people can be cut off and left </a:t>
            </a:r>
            <a:r>
              <a:rPr lang="en-GB" sz="1600" i="1" dirty="0" smtClean="0">
                <a:solidFill>
                  <a:srgbClr val="162259"/>
                </a:solidFill>
                <a:latin typeface="Arial" panose="020B0604020202020204" pitchFamily="34" charset="0"/>
                <a:cs typeface="Arial" panose="020B0604020202020204" pitchFamily="34" charset="0"/>
              </a:rPr>
              <a:t>alone</a:t>
            </a:r>
            <a:r>
              <a:rPr lang="en-GB" sz="1600" i="1" dirty="0">
                <a:solidFill>
                  <a:srgbClr val="162259"/>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GB" sz="600" i="1" dirty="0">
              <a:solidFill>
                <a:srgbClr val="16225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solidFill>
                  <a:srgbClr val="162259"/>
                </a:solidFill>
                <a:latin typeface="Arial" panose="020B0604020202020204" pitchFamily="34" charset="0"/>
                <a:cs typeface="Arial" panose="020B0604020202020204" pitchFamily="34" charset="0"/>
              </a:rPr>
              <a:t>Brunswick &amp; Adelaide:</a:t>
            </a:r>
            <a:r>
              <a:rPr lang="en-GB" sz="1600" i="1" dirty="0" smtClean="0">
                <a:solidFill>
                  <a:srgbClr val="162259"/>
                </a:solidFill>
                <a:latin typeface="Arial" panose="020B0604020202020204" pitchFamily="34" charset="0"/>
                <a:cs typeface="Arial" panose="020B0604020202020204" pitchFamily="34" charset="0"/>
              </a:rPr>
              <a:t> “</a:t>
            </a:r>
            <a:r>
              <a:rPr lang="en-US" sz="1600" i="1" dirty="0">
                <a:solidFill>
                  <a:srgbClr val="162259"/>
                </a:solidFill>
                <a:latin typeface="Arial" panose="020B0604020202020204" pitchFamily="34" charset="0"/>
                <a:cs typeface="Arial" panose="020B0604020202020204" pitchFamily="34" charset="0"/>
              </a:rPr>
              <a:t>Surprised so many people isolated </a:t>
            </a:r>
            <a:r>
              <a:rPr lang="en-US" sz="1600" i="1" dirty="0" smtClean="0">
                <a:solidFill>
                  <a:srgbClr val="162259"/>
                </a:solidFill>
                <a:latin typeface="Arial" panose="020B0604020202020204" pitchFamily="34" charset="0"/>
                <a:cs typeface="Arial" panose="020B0604020202020204" pitchFamily="34" charset="0"/>
              </a:rPr>
              <a:t>here as it’s </a:t>
            </a:r>
            <a:r>
              <a:rPr lang="en-US" sz="1600" i="1" dirty="0" err="1" smtClean="0">
                <a:solidFill>
                  <a:srgbClr val="162259"/>
                </a:solidFill>
                <a:latin typeface="Arial" panose="020B0604020202020204" pitchFamily="34" charset="0"/>
                <a:cs typeface="Arial" panose="020B0604020202020204" pitchFamily="34" charset="0"/>
              </a:rPr>
              <a:t>densley</a:t>
            </a:r>
            <a:r>
              <a:rPr lang="en-US" sz="1600" i="1" dirty="0" smtClean="0">
                <a:solidFill>
                  <a:srgbClr val="162259"/>
                </a:solidFill>
                <a:latin typeface="Arial" panose="020B0604020202020204" pitchFamily="34" charset="0"/>
                <a:cs typeface="Arial" panose="020B0604020202020204" pitchFamily="34" charset="0"/>
              </a:rPr>
              <a:t> populated with lots of shops and facilities”</a:t>
            </a:r>
          </a:p>
          <a:p>
            <a:endParaRPr lang="en-US" sz="600" i="1" dirty="0" smtClean="0">
              <a:solidFill>
                <a:srgbClr val="16225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i="1" dirty="0">
                <a:solidFill>
                  <a:srgbClr val="162259"/>
                </a:solidFill>
                <a:latin typeface="Arial" panose="020B0604020202020204" pitchFamily="34" charset="0"/>
                <a:cs typeface="Arial" panose="020B0604020202020204" pitchFamily="34" charset="0"/>
              </a:rPr>
              <a:t>“The myth of Hove being an affluent and connected community is untrue according to the data</a:t>
            </a:r>
            <a:r>
              <a:rPr lang="en-US" sz="1600" i="1" dirty="0" smtClean="0">
                <a:solidFill>
                  <a:srgbClr val="162259"/>
                </a:solidFill>
                <a:latin typeface="Arial" panose="020B0604020202020204" pitchFamily="34" charset="0"/>
                <a:cs typeface="Arial" panose="020B0604020202020204" pitchFamily="34" charset="0"/>
              </a:rPr>
              <a:t>”</a:t>
            </a:r>
            <a:endParaRPr lang="en-GB" sz="1600" dirty="0">
              <a:solidFill>
                <a:srgbClr val="162259"/>
              </a:solidFill>
              <a:latin typeface="Arial" panose="020B0604020202020204" pitchFamily="34" charset="0"/>
              <a:cs typeface="Arial" panose="020B0604020202020204" pitchFamily="34" charset="0"/>
            </a:endParaRPr>
          </a:p>
        </p:txBody>
      </p:sp>
      <p:sp>
        <p:nvSpPr>
          <p:cNvPr id="16" name="TextBox 15"/>
          <p:cNvSpPr txBox="1"/>
          <p:nvPr/>
        </p:nvSpPr>
        <p:spPr>
          <a:xfrm>
            <a:off x="6516216" y="1715318"/>
            <a:ext cx="2520280" cy="5047536"/>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solidFill>
                  <a:srgbClr val="162259"/>
                </a:solidFill>
                <a:latin typeface="Arial" panose="020B0604020202020204" pitchFamily="34" charset="0"/>
                <a:cs typeface="Arial" panose="020B0604020202020204" pitchFamily="34" charset="0"/>
              </a:rPr>
              <a:t>Lunch </a:t>
            </a:r>
            <a:r>
              <a:rPr lang="en-GB" sz="1600" dirty="0">
                <a:solidFill>
                  <a:srgbClr val="162259"/>
                </a:solidFill>
                <a:latin typeface="Arial" panose="020B0604020202020204" pitchFamily="34" charset="0"/>
                <a:cs typeface="Arial" panose="020B0604020202020204" pitchFamily="34" charset="0"/>
              </a:rPr>
              <a:t>Club Pilot: </a:t>
            </a:r>
            <a:r>
              <a:rPr lang="en-GB" sz="1600" dirty="0" smtClean="0">
                <a:solidFill>
                  <a:srgbClr val="162259"/>
                </a:solidFill>
                <a:latin typeface="Arial" panose="020B0604020202020204" pitchFamily="34" charset="0"/>
                <a:cs typeface="Arial" panose="020B0604020202020204" pitchFamily="34" charset="0"/>
              </a:rPr>
              <a:t>   Sanders </a:t>
            </a:r>
            <a:r>
              <a:rPr lang="en-GB" sz="1600" dirty="0">
                <a:solidFill>
                  <a:srgbClr val="162259"/>
                </a:solidFill>
                <a:latin typeface="Arial" panose="020B0604020202020204" pitchFamily="34" charset="0"/>
                <a:cs typeface="Arial" panose="020B0604020202020204" pitchFamily="34" charset="0"/>
              </a:rPr>
              <a:t>&amp; Muriel </a:t>
            </a:r>
            <a:r>
              <a:rPr lang="en-GB" sz="1600" dirty="0" smtClean="0">
                <a:solidFill>
                  <a:srgbClr val="162259"/>
                </a:solidFill>
                <a:latin typeface="Arial" panose="020B0604020202020204" pitchFamily="34" charset="0"/>
                <a:cs typeface="Arial" panose="020B0604020202020204" pitchFamily="34" charset="0"/>
              </a:rPr>
              <a:t>House</a:t>
            </a:r>
          </a:p>
          <a:p>
            <a:pPr marL="285750" indent="-285750">
              <a:buFont typeface="Arial" panose="020B0604020202020204" pitchFamily="34" charset="0"/>
              <a:buChar char="•"/>
            </a:pPr>
            <a:endParaRPr lang="en-GB" sz="600" i="1" dirty="0">
              <a:solidFill>
                <a:srgbClr val="16225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rgbClr val="162259"/>
                </a:solidFill>
                <a:latin typeface="Arial" panose="020B0604020202020204" pitchFamily="34" charset="0"/>
                <a:cs typeface="Arial" panose="020B0604020202020204" pitchFamily="34" charset="0"/>
              </a:rPr>
              <a:t>Portslade Bowls Club: </a:t>
            </a:r>
            <a:r>
              <a:rPr lang="en-GB" sz="1600" i="1" dirty="0">
                <a:solidFill>
                  <a:srgbClr val="162259"/>
                </a:solidFill>
                <a:latin typeface="Arial" panose="020B0604020202020204" pitchFamily="34" charset="0"/>
                <a:cs typeface="Arial" panose="020B0604020202020204" pitchFamily="34" charset="0"/>
              </a:rPr>
              <a:t>“to use the club to disseminate services available to avoid loneliness among </a:t>
            </a:r>
            <a:r>
              <a:rPr lang="en-GB" sz="1600" i="1" dirty="0" smtClean="0">
                <a:solidFill>
                  <a:srgbClr val="162259"/>
                </a:solidFill>
                <a:latin typeface="Arial" panose="020B0604020202020204" pitchFamily="34" charset="0"/>
                <a:cs typeface="Arial" panose="020B0604020202020204" pitchFamily="34" charset="0"/>
              </a:rPr>
              <a:t>elderly” </a:t>
            </a:r>
            <a:r>
              <a:rPr lang="en-GB" sz="1600" dirty="0" smtClean="0">
                <a:solidFill>
                  <a:srgbClr val="162259"/>
                </a:solidFill>
                <a:latin typeface="Arial" panose="020B0604020202020204" pitchFamily="34" charset="0"/>
                <a:cs typeface="Arial" panose="020B0604020202020204" pitchFamily="34" charset="0"/>
              </a:rPr>
              <a:t>Provide </a:t>
            </a:r>
            <a:r>
              <a:rPr lang="en-GB" sz="1600" dirty="0">
                <a:solidFill>
                  <a:srgbClr val="162259"/>
                </a:solidFill>
                <a:latin typeface="Arial" panose="020B0604020202020204" pitchFamily="34" charset="0"/>
                <a:cs typeface="Arial" panose="020B0604020202020204" pitchFamily="34" charset="0"/>
              </a:rPr>
              <a:t>trips out and a social </a:t>
            </a:r>
            <a:r>
              <a:rPr lang="en-GB" sz="1600" dirty="0" smtClean="0">
                <a:solidFill>
                  <a:srgbClr val="162259"/>
                </a:solidFill>
                <a:latin typeface="Arial" panose="020B0604020202020204" pitchFamily="34" charset="0"/>
                <a:cs typeface="Arial" panose="020B0604020202020204" pitchFamily="34" charset="0"/>
              </a:rPr>
              <a:t>club</a:t>
            </a:r>
          </a:p>
          <a:p>
            <a:pPr marL="285750" indent="-285750">
              <a:buFont typeface="Arial" panose="020B0604020202020204" pitchFamily="34" charset="0"/>
              <a:buChar char="•"/>
            </a:pPr>
            <a:endParaRPr lang="en-GB" sz="600" dirty="0">
              <a:solidFill>
                <a:srgbClr val="16225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rgbClr val="162259"/>
                </a:solidFill>
                <a:latin typeface="Arial" panose="020B0604020202020204" pitchFamily="34" charset="0"/>
                <a:cs typeface="Arial" panose="020B0604020202020204" pitchFamily="34" charset="0"/>
              </a:rPr>
              <a:t>Making more use of the Anglers Clubs (Hove Lagoon) as an activity for </a:t>
            </a:r>
            <a:r>
              <a:rPr lang="en-GB" sz="1600" dirty="0" smtClean="0">
                <a:solidFill>
                  <a:srgbClr val="162259"/>
                </a:solidFill>
                <a:latin typeface="Arial" panose="020B0604020202020204" pitchFamily="34" charset="0"/>
                <a:cs typeface="Arial" panose="020B0604020202020204" pitchFamily="34" charset="0"/>
              </a:rPr>
              <a:t>men</a:t>
            </a:r>
          </a:p>
          <a:p>
            <a:pPr marL="285750" indent="-285750">
              <a:buFont typeface="Arial" panose="020B0604020202020204" pitchFamily="34" charset="0"/>
              <a:buChar char="•"/>
            </a:pPr>
            <a:endParaRPr lang="en-GB" sz="600" i="1" dirty="0">
              <a:solidFill>
                <a:srgbClr val="16225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rgbClr val="162259"/>
                </a:solidFill>
                <a:latin typeface="Arial" panose="020B0604020202020204" pitchFamily="34" charset="0"/>
                <a:cs typeface="Arial" panose="020B0604020202020204" pitchFamily="34" charset="0"/>
              </a:rPr>
              <a:t>BHCC Seniors Housing</a:t>
            </a:r>
          </a:p>
          <a:p>
            <a:pPr marL="285750" indent="-285750">
              <a:buFont typeface="Arial" panose="020B0604020202020204" pitchFamily="34" charset="0"/>
              <a:buChar char="•"/>
            </a:pPr>
            <a:endParaRPr lang="en-GB" sz="1600" i="1" dirty="0">
              <a:solidFill>
                <a:srgbClr val="16225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solidFill>
                <a:srgbClr val="162259"/>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600" i="1" dirty="0">
              <a:solidFill>
                <a:srgbClr val="162259"/>
              </a:solidFill>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654" y="116632"/>
            <a:ext cx="784978" cy="784978"/>
          </a:xfrm>
          <a:prstGeom prst="rect">
            <a:avLst/>
          </a:prstGeom>
        </p:spPr>
      </p:pic>
      <p:sp>
        <p:nvSpPr>
          <p:cNvPr id="26" name="Rectangle 3"/>
          <p:cNvSpPr txBox="1">
            <a:spLocks noChangeArrowheads="1"/>
          </p:cNvSpPr>
          <p:nvPr/>
        </p:nvSpPr>
        <p:spPr>
          <a:xfrm>
            <a:off x="1619672" y="296652"/>
            <a:ext cx="3412386" cy="612068"/>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GB" sz="5000" b="1" dirty="0" smtClean="0">
                <a:solidFill>
                  <a:srgbClr val="162259"/>
                </a:solidFill>
                <a:latin typeface="Arial" panose="020B0604020202020204" pitchFamily="34" charset="0"/>
                <a:cs typeface="Arial" panose="020B0604020202020204" pitchFamily="34" charset="0"/>
              </a:rPr>
              <a:t>West Locality</a:t>
            </a:r>
          </a:p>
        </p:txBody>
      </p:sp>
      <p:sp>
        <p:nvSpPr>
          <p:cNvPr id="27" name="Rectangle 3"/>
          <p:cNvSpPr txBox="1">
            <a:spLocks noChangeArrowheads="1"/>
          </p:cNvSpPr>
          <p:nvPr/>
        </p:nvSpPr>
        <p:spPr>
          <a:xfrm>
            <a:off x="395537" y="1165155"/>
            <a:ext cx="2448271" cy="463645"/>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GB" sz="3500" b="1" dirty="0" smtClean="0">
                <a:solidFill>
                  <a:srgbClr val="65B32E"/>
                </a:solidFill>
                <a:latin typeface="Arial" panose="020B0604020202020204" pitchFamily="34" charset="0"/>
                <a:cs typeface="Arial" panose="020B0604020202020204" pitchFamily="34" charset="0"/>
              </a:rPr>
              <a:t>Challenges</a:t>
            </a:r>
          </a:p>
          <a:p>
            <a:pPr lvl="0"/>
            <a:endParaRPr lang="en-GB" sz="2800" dirty="0">
              <a:solidFill>
                <a:srgbClr val="162259"/>
              </a:solidFill>
              <a:latin typeface="Arial" panose="020B0604020202020204" pitchFamily="34" charset="0"/>
              <a:cs typeface="Arial" panose="020B0604020202020204" pitchFamily="34" charset="0"/>
            </a:endParaRPr>
          </a:p>
        </p:txBody>
      </p:sp>
      <p:sp>
        <p:nvSpPr>
          <p:cNvPr id="28" name="Rectangle 3"/>
          <p:cNvSpPr txBox="1">
            <a:spLocks noChangeArrowheads="1"/>
          </p:cNvSpPr>
          <p:nvPr/>
        </p:nvSpPr>
        <p:spPr>
          <a:xfrm>
            <a:off x="6610357" y="1093147"/>
            <a:ext cx="1863824" cy="60766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GB" sz="3000" b="1" dirty="0" smtClean="0">
                <a:solidFill>
                  <a:srgbClr val="65B32E"/>
                </a:solidFill>
                <a:latin typeface="Arial" panose="020B0604020202020204" pitchFamily="34" charset="0"/>
                <a:cs typeface="Arial" panose="020B0604020202020204" pitchFamily="34" charset="0"/>
              </a:rPr>
              <a:t>Assets</a:t>
            </a:r>
            <a:endParaRPr lang="en-US" sz="4000" dirty="0" smtClean="0">
              <a:solidFill>
                <a:srgbClr val="162259"/>
              </a:solidFill>
            </a:endParaRPr>
          </a:p>
        </p:txBody>
      </p:sp>
    </p:spTree>
    <p:extLst>
      <p:ext uri="{BB962C8B-B14F-4D97-AF65-F5344CB8AC3E}">
        <p14:creationId xmlns:p14="http://schemas.microsoft.com/office/powerpoint/2010/main" val="2595256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2000"/>
                                        <p:tgtEl>
                                          <p:spTgt spid="26">
                                            <p:txEl>
                                              <p:pRg st="0" end="0"/>
                                            </p:txEl>
                                          </p:spTgt>
                                        </p:tgtEl>
                                      </p:cBhvr>
                                    </p:animEffect>
                                    <p:anim calcmode="lin" valueType="num">
                                      <p:cBhvr>
                                        <p:cTn id="8" dur="2000" fill="hold"/>
                                        <p:tgtEl>
                                          <p:spTgt spid="2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6">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nodeType="afterEffect">
                                  <p:stCondLst>
                                    <p:cond delay="0"/>
                                  </p:stCondLst>
                                  <p:childTnLst>
                                    <p:set>
                                      <p:cBhvr>
                                        <p:cTn id="12" dur="1" fill="hold">
                                          <p:stCondLst>
                                            <p:cond delay="0"/>
                                          </p:stCondLst>
                                        </p:cTn>
                                        <p:tgtEl>
                                          <p:spTgt spid="27">
                                            <p:txEl>
                                              <p:pRg st="0" end="0"/>
                                            </p:txEl>
                                          </p:spTgt>
                                        </p:tgtEl>
                                        <p:attrNameLst>
                                          <p:attrName>style.visibility</p:attrName>
                                        </p:attrNameLst>
                                      </p:cBhvr>
                                      <p:to>
                                        <p:strVal val="visible"/>
                                      </p:to>
                                    </p:set>
                                    <p:animEffect transition="in" filter="fade">
                                      <p:cBhvr>
                                        <p:cTn id="13" dur="2000"/>
                                        <p:tgtEl>
                                          <p:spTgt spid="27">
                                            <p:txEl>
                                              <p:pRg st="0" end="0"/>
                                            </p:txEl>
                                          </p:spTgt>
                                        </p:tgtEl>
                                      </p:cBhvr>
                                    </p:animEffect>
                                    <p:anim calcmode="lin" valueType="num">
                                      <p:cBhvr>
                                        <p:cTn id="14" dur="2000" fill="hold"/>
                                        <p:tgtEl>
                                          <p:spTgt spid="27">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27">
                                            <p:txEl>
                                              <p:pRg st="0" end="0"/>
                                            </p:txEl>
                                          </p:spTgt>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Effect transition="in" filter="fade">
                                      <p:cBhvr>
                                        <p:cTn id="19" dur="2000"/>
                                        <p:tgtEl>
                                          <p:spTgt spid="28">
                                            <p:txEl>
                                              <p:pRg st="0" end="0"/>
                                            </p:txEl>
                                          </p:spTgt>
                                        </p:tgtEl>
                                      </p:cBhvr>
                                    </p:animEffect>
                                    <p:anim calcmode="lin" valueType="num">
                                      <p:cBhvr>
                                        <p:cTn id="20" dur="2000" fill="hold"/>
                                        <p:tgtEl>
                                          <p:spTgt spid="28">
                                            <p:txEl>
                                              <p:pRg st="0" end="0"/>
                                            </p:txEl>
                                          </p:spTgt>
                                        </p:tgtEl>
                                        <p:attrNameLst>
                                          <p:attrName>ppt_w</p:attrName>
                                        </p:attrNameLst>
                                      </p:cBhvr>
                                      <p:tavLst>
                                        <p:tav tm="0" fmla="#ppt_w*sin(2.5*pi*$)">
                                          <p:val>
                                            <p:fltVal val="0"/>
                                          </p:val>
                                        </p:tav>
                                        <p:tav tm="100000">
                                          <p:val>
                                            <p:fltVal val="1"/>
                                          </p:val>
                                        </p:tav>
                                      </p:tavLst>
                                    </p:anim>
                                    <p:anim calcmode="lin" valueType="num">
                                      <p:cBhvr>
                                        <p:cTn id="21" dur="2000" fill="hold"/>
                                        <p:tgtEl>
                                          <p:spTgt spid="28">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7026" y="2348880"/>
            <a:ext cx="8875192" cy="835223"/>
          </a:xfrm>
          <a:prstGeom prst="rect">
            <a:avLst/>
          </a:prstGeom>
        </p:spPr>
        <p:txBody>
          <a:bodyP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endParaRPr lang="en-GB" sz="6000" dirty="0" smtClean="0">
              <a:solidFill>
                <a:srgbClr val="65B32E"/>
              </a:solidFill>
              <a:latin typeface="Arial" panose="020B0604020202020204" pitchFamily="34" charset="0"/>
              <a:cs typeface="Arial" panose="020B0604020202020204" pitchFamily="34" charset="0"/>
            </a:endParaRPr>
          </a:p>
        </p:txBody>
      </p:sp>
      <p:pic>
        <p:nvPicPr>
          <p:cNvPr id="5122" name="Picture 2" descr="C:\Users\tracey.maitland\AppData\Local\Microsoft\Windows\Temporary Internet Files\Content.Outlook\LCN8PH12\Solutions Quote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21" y="44624"/>
            <a:ext cx="8492607" cy="57607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a:xfrm>
            <a:off x="29862" y="120644"/>
            <a:ext cx="2448271" cy="788076"/>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GB" sz="4600" dirty="0" smtClean="0">
                <a:solidFill>
                  <a:srgbClr val="65B32E"/>
                </a:solidFill>
                <a:latin typeface="Arial" panose="020B0604020202020204" pitchFamily="34" charset="0"/>
                <a:cs typeface="Arial" panose="020B0604020202020204" pitchFamily="34" charset="0"/>
              </a:rPr>
              <a:t>Solutions</a:t>
            </a:r>
          </a:p>
          <a:p>
            <a:pPr lvl="0"/>
            <a:endParaRPr lang="en-GB" sz="2800" dirty="0">
              <a:solidFill>
                <a:srgbClr val="1622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902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anim calcmode="lin" valueType="num">
                                      <p:cBhvr>
                                        <p:cTn id="8"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393552" y="4869160"/>
            <a:ext cx="6282904" cy="792088"/>
          </a:xfrm>
          <a:prstGeom prst="rect">
            <a:avLst/>
          </a:prstGeom>
          <a:solidFill>
            <a:srgbClr val="FF0000">
              <a:alpha val="87000"/>
            </a:srgbClr>
          </a:solidFill>
          <a:ln>
            <a:solidFill>
              <a:srgbClr val="1622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393552" y="2996952"/>
            <a:ext cx="6282904" cy="792088"/>
          </a:xfrm>
          <a:prstGeom prst="rect">
            <a:avLst/>
          </a:prstGeom>
          <a:solidFill>
            <a:srgbClr val="FF0000">
              <a:alpha val="87000"/>
            </a:srgbClr>
          </a:solidFill>
          <a:ln>
            <a:solidFill>
              <a:srgbClr val="1622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393552" y="3933055"/>
            <a:ext cx="6282904" cy="792088"/>
          </a:xfrm>
          <a:prstGeom prst="rect">
            <a:avLst/>
          </a:prstGeom>
          <a:solidFill>
            <a:srgbClr val="FF0000">
              <a:alpha val="87000"/>
            </a:srgbClr>
          </a:solidFill>
          <a:ln>
            <a:solidFill>
              <a:srgbClr val="1622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57026" y="2348880"/>
            <a:ext cx="8875192" cy="835223"/>
          </a:xfrm>
          <a:prstGeom prst="rect">
            <a:avLst/>
          </a:prstGeom>
        </p:spPr>
        <p:txBody>
          <a:bodyP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endParaRPr lang="en-GB" sz="6000" dirty="0" smtClean="0">
              <a:solidFill>
                <a:srgbClr val="65B32E"/>
              </a:solidFill>
              <a:latin typeface="Arial" panose="020B0604020202020204" pitchFamily="34" charset="0"/>
              <a:cs typeface="Arial" panose="020B0604020202020204" pitchFamily="34" charset="0"/>
            </a:endParaRPr>
          </a:p>
        </p:txBody>
      </p:sp>
      <p:grpSp>
        <p:nvGrpSpPr>
          <p:cNvPr id="16" name="Group 15"/>
          <p:cNvGrpSpPr/>
          <p:nvPr/>
        </p:nvGrpSpPr>
        <p:grpSpPr>
          <a:xfrm>
            <a:off x="2393552" y="332656"/>
            <a:ext cx="7651056" cy="6264696"/>
            <a:chOff x="2033512" y="1124744"/>
            <a:chExt cx="7651056" cy="6264696"/>
          </a:xfrm>
        </p:grpSpPr>
        <p:sp>
          <p:nvSpPr>
            <p:cNvPr id="5" name="TextBox 4"/>
            <p:cNvSpPr txBox="1"/>
            <p:nvPr/>
          </p:nvSpPr>
          <p:spPr>
            <a:xfrm>
              <a:off x="5580112" y="6466110"/>
              <a:ext cx="3042544" cy="923330"/>
            </a:xfrm>
            <a:prstGeom prst="rect">
              <a:avLst/>
            </a:prstGeom>
            <a:solidFill>
              <a:schemeClr val="bg1"/>
            </a:solidFill>
          </p:spPr>
          <p:txBody>
            <a:bodyPr wrap="square" rtlCol="0">
              <a:spAutoFit/>
            </a:bodyPr>
            <a:lstStyle/>
            <a:p>
              <a:endParaRPr lang="en-GB" dirty="0" smtClean="0"/>
            </a:p>
            <a:p>
              <a:endParaRPr lang="en-GB" dirty="0"/>
            </a:p>
            <a:p>
              <a:endParaRPr lang="en-US" dirty="0"/>
            </a:p>
          </p:txBody>
        </p:sp>
        <p:sp>
          <p:nvSpPr>
            <p:cNvPr id="3" name="Rectangle 2"/>
            <p:cNvSpPr/>
            <p:nvPr/>
          </p:nvSpPr>
          <p:spPr>
            <a:xfrm>
              <a:off x="2033512" y="1124744"/>
              <a:ext cx="6282904" cy="2304256"/>
            </a:xfrm>
            <a:prstGeom prst="rect">
              <a:avLst/>
            </a:prstGeom>
            <a:solidFill>
              <a:srgbClr val="65B32E"/>
            </a:solidFill>
            <a:ln>
              <a:solidFill>
                <a:srgbClr val="1622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3" idx="1"/>
              <a:endCxn id="3" idx="3"/>
            </p:cNvCxnSpPr>
            <p:nvPr/>
          </p:nvCxnSpPr>
          <p:spPr>
            <a:xfrm>
              <a:off x="2033512" y="2276872"/>
              <a:ext cx="6282904" cy="0"/>
            </a:xfrm>
            <a:prstGeom prst="line">
              <a:avLst/>
            </a:prstGeom>
            <a:ln w="28575">
              <a:solidFill>
                <a:srgbClr val="162259"/>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203848" y="1456328"/>
              <a:ext cx="3528392" cy="892552"/>
            </a:xfrm>
            <a:prstGeom prst="rect">
              <a:avLst/>
            </a:prstGeom>
          </p:spPr>
          <p:txBody>
            <a:bodyPr wrap="square">
              <a:spAutoFit/>
            </a:bodyPr>
            <a:lstStyle/>
            <a:p>
              <a:r>
                <a:rPr lang="en-GB" sz="2400" dirty="0" smtClean="0">
                  <a:latin typeface="Arial" panose="020B0604020202020204" pitchFamily="34" charset="0"/>
                  <a:cs typeface="Arial" panose="020B0604020202020204" pitchFamily="34" charset="0"/>
                </a:rPr>
                <a:t>Men</a:t>
              </a:r>
            </a:p>
            <a:p>
              <a:endParaRPr lang="en-GB"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13" name="Rectangle 12"/>
            <p:cNvSpPr/>
            <p:nvPr/>
          </p:nvSpPr>
          <p:spPr>
            <a:xfrm>
              <a:off x="6156176" y="1456328"/>
              <a:ext cx="3528392" cy="892552"/>
            </a:xfrm>
            <a:prstGeom prst="rect">
              <a:avLst/>
            </a:prstGeom>
          </p:spPr>
          <p:txBody>
            <a:bodyPr wrap="square">
              <a:spAutoFit/>
            </a:bodyPr>
            <a:lstStyle/>
            <a:p>
              <a:r>
                <a:rPr lang="en-GB" sz="2400" dirty="0" smtClean="0">
                  <a:latin typeface="Arial" panose="020B0604020202020204" pitchFamily="34" charset="0"/>
                  <a:cs typeface="Arial" panose="020B0604020202020204" pitchFamily="34" charset="0"/>
                </a:rPr>
                <a:t>Carers</a:t>
              </a:r>
            </a:p>
            <a:p>
              <a:endParaRPr lang="en-GB"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14" name="Rectangle 13"/>
            <p:cNvSpPr/>
            <p:nvPr/>
          </p:nvSpPr>
          <p:spPr>
            <a:xfrm>
              <a:off x="2555776" y="2608456"/>
              <a:ext cx="3528392" cy="892552"/>
            </a:xfrm>
            <a:prstGeom prst="rect">
              <a:avLst/>
            </a:prstGeom>
          </p:spPr>
          <p:txBody>
            <a:bodyPr wrap="square">
              <a:spAutoFit/>
            </a:bodyPr>
            <a:lstStyle/>
            <a:p>
              <a:r>
                <a:rPr lang="en-GB" sz="2400" dirty="0" smtClean="0">
                  <a:latin typeface="Arial" panose="020B0604020202020204" pitchFamily="34" charset="0"/>
                  <a:cs typeface="Arial" panose="020B0604020202020204" pitchFamily="34" charset="0"/>
                </a:rPr>
                <a:t>Private payers</a:t>
              </a:r>
            </a:p>
            <a:p>
              <a:endParaRPr lang="en-GB"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15" name="Rectangle 14"/>
            <p:cNvSpPr/>
            <p:nvPr/>
          </p:nvSpPr>
          <p:spPr>
            <a:xfrm>
              <a:off x="5004048" y="2276872"/>
              <a:ext cx="3528392" cy="1631216"/>
            </a:xfrm>
            <a:prstGeom prst="rect">
              <a:avLst/>
            </a:prstGeom>
          </p:spPr>
          <p:txBody>
            <a:bodyPr wrap="square">
              <a:spAutoFit/>
            </a:bodyPr>
            <a:lstStyle/>
            <a:p>
              <a:pPr algn="ctr"/>
              <a:r>
                <a:rPr lang="en-GB" sz="2400" dirty="0" smtClean="0">
                  <a:latin typeface="Arial" panose="020B0604020202020204" pitchFamily="34" charset="0"/>
                  <a:cs typeface="Arial" panose="020B0604020202020204" pitchFamily="34" charset="0"/>
                </a:rPr>
                <a:t>People with long-term health conditions</a:t>
              </a:r>
            </a:p>
            <a:p>
              <a:pPr algn="ctr"/>
              <a:r>
                <a:rPr lang="en-GB" sz="2400" dirty="0" smtClean="0">
                  <a:latin typeface="Arial" panose="020B0604020202020204" pitchFamily="34" charset="0"/>
                  <a:cs typeface="Arial" panose="020B0604020202020204" pitchFamily="34" charset="0"/>
                </a:rPr>
                <a:t>/impairments</a:t>
              </a:r>
            </a:p>
            <a:p>
              <a:endParaRPr lang="en-GB"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cxnSp>
          <p:nvCxnSpPr>
            <p:cNvPr id="11" name="Straight Connector 10"/>
            <p:cNvCxnSpPr>
              <a:stCxn id="3" idx="0"/>
              <a:endCxn id="3" idx="2"/>
            </p:cNvCxnSpPr>
            <p:nvPr/>
          </p:nvCxnSpPr>
          <p:spPr>
            <a:xfrm>
              <a:off x="5174964" y="1124744"/>
              <a:ext cx="0" cy="2304256"/>
            </a:xfrm>
            <a:prstGeom prst="line">
              <a:avLst/>
            </a:prstGeom>
            <a:ln w="31750">
              <a:solidFill>
                <a:srgbClr val="162259"/>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3631175" y="4098267"/>
            <a:ext cx="2504853" cy="461665"/>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            Transport</a:t>
            </a:r>
            <a:endParaRPr lang="en-US" sz="2400" dirty="0">
              <a:latin typeface="Arial" panose="020B0604020202020204" pitchFamily="34" charset="0"/>
              <a:cs typeface="Arial" panose="020B0604020202020204" pitchFamily="34" charset="0"/>
            </a:endParaRPr>
          </a:p>
        </p:txBody>
      </p:sp>
      <p:sp>
        <p:nvSpPr>
          <p:cNvPr id="24" name="TextBox 23"/>
          <p:cNvSpPr txBox="1"/>
          <p:nvPr/>
        </p:nvSpPr>
        <p:spPr>
          <a:xfrm>
            <a:off x="2267744" y="3140231"/>
            <a:ext cx="5623655" cy="461665"/>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           Social/out and about enablement</a:t>
            </a:r>
            <a:endParaRPr lang="en-US" sz="2400" dirty="0">
              <a:latin typeface="Arial" panose="020B0604020202020204" pitchFamily="34" charset="0"/>
              <a:cs typeface="Arial" panose="020B0604020202020204" pitchFamily="34" charset="0"/>
            </a:endParaRPr>
          </a:p>
        </p:txBody>
      </p:sp>
      <p:sp>
        <p:nvSpPr>
          <p:cNvPr id="25" name="TextBox 24"/>
          <p:cNvSpPr txBox="1"/>
          <p:nvPr/>
        </p:nvSpPr>
        <p:spPr>
          <a:xfrm>
            <a:off x="2771800" y="5085184"/>
            <a:ext cx="4305987" cy="461665"/>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          Identifying and reaching</a:t>
            </a:r>
            <a:endParaRPr lang="en-US" sz="2400" dirty="0">
              <a:latin typeface="Arial" panose="020B0604020202020204" pitchFamily="34" charset="0"/>
              <a:cs typeface="Arial" panose="020B0604020202020204" pitchFamily="34" charset="0"/>
            </a:endParaRPr>
          </a:p>
        </p:txBody>
      </p:sp>
      <p:sp>
        <p:nvSpPr>
          <p:cNvPr id="2" name="TextBox 1"/>
          <p:cNvSpPr txBox="1"/>
          <p:nvPr/>
        </p:nvSpPr>
        <p:spPr>
          <a:xfrm>
            <a:off x="179513" y="332656"/>
            <a:ext cx="2214040" cy="2308324"/>
          </a:xfrm>
          <a:prstGeom prst="rect">
            <a:avLst/>
          </a:prstGeom>
          <a:noFill/>
          <a:ln w="25400">
            <a:solidFill>
              <a:srgbClr val="162259"/>
            </a:solidFill>
          </a:ln>
        </p:spPr>
        <p:txBody>
          <a:bodyPr wrap="square" rtlCol="0">
            <a:spAutoFit/>
          </a:bodyPr>
          <a:lstStyle/>
          <a:p>
            <a:r>
              <a:rPr lang="en-GB" sz="2800" dirty="0" smtClean="0">
                <a:latin typeface="Arial" panose="020B0604020202020204" pitchFamily="34" charset="0"/>
                <a:cs typeface="Arial" panose="020B0604020202020204" pitchFamily="34" charset="0"/>
              </a:rPr>
              <a:t>Low support: </a:t>
            </a:r>
          </a:p>
          <a:p>
            <a:r>
              <a:rPr lang="en-GB" sz="2800" dirty="0" smtClean="0">
                <a:latin typeface="Arial" panose="020B0604020202020204" pitchFamily="34" charset="0"/>
                <a:cs typeface="Arial" panose="020B0604020202020204" pitchFamily="34" charset="0"/>
              </a:rPr>
              <a:t>high need</a:t>
            </a:r>
          </a:p>
          <a:p>
            <a:endParaRPr lang="en-GB" sz="2800" dirty="0">
              <a:latin typeface="Arial" panose="020B0604020202020204" pitchFamily="34" charset="0"/>
              <a:cs typeface="Arial" panose="020B0604020202020204" pitchFamily="34" charset="0"/>
            </a:endParaRPr>
          </a:p>
          <a:p>
            <a:endParaRPr lang="en-GB" sz="3200" dirty="0" smtClean="0">
              <a:latin typeface="Arial" panose="020B0604020202020204" pitchFamily="34" charset="0"/>
              <a:cs typeface="Arial" panose="020B0604020202020204" pitchFamily="34" charset="0"/>
            </a:endParaRPr>
          </a:p>
        </p:txBody>
      </p:sp>
      <p:sp>
        <p:nvSpPr>
          <p:cNvPr id="21" name="TextBox 20"/>
          <p:cNvSpPr txBox="1"/>
          <p:nvPr/>
        </p:nvSpPr>
        <p:spPr>
          <a:xfrm>
            <a:off x="179512" y="2996952"/>
            <a:ext cx="2214040" cy="2677656"/>
          </a:xfrm>
          <a:prstGeom prst="rect">
            <a:avLst/>
          </a:prstGeom>
          <a:noFill/>
          <a:ln w="25400">
            <a:solidFill>
              <a:srgbClr val="162259"/>
            </a:solidFill>
          </a:ln>
        </p:spPr>
        <p:txBody>
          <a:bodyPr wrap="square" rtlCol="0">
            <a:spAutoFit/>
          </a:bodyPr>
          <a:lstStyle/>
          <a:p>
            <a:endParaRPr lang="en-GB" sz="2800" dirty="0" smtClean="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Blockages</a:t>
            </a:r>
          </a:p>
          <a:p>
            <a:endParaRPr lang="en-GB" sz="2800" dirty="0" smtClean="0">
              <a:latin typeface="Arial" panose="020B0604020202020204" pitchFamily="34" charset="0"/>
              <a:cs typeface="Arial" panose="020B0604020202020204" pitchFamily="34" charset="0"/>
            </a:endParaRPr>
          </a:p>
          <a:p>
            <a:endParaRPr lang="en-GB" sz="2800" dirty="0" smtClean="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216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rrowheads="1"/>
          </p:cNvPicPr>
          <p:nvPr/>
        </p:nvPicPr>
        <p:blipFill rotWithShape="1">
          <a:blip r:embed="rId3">
            <a:extLst>
              <a:ext uri="{28A0092B-C50C-407E-A947-70E740481C1C}">
                <a14:useLocalDpi xmlns:a14="http://schemas.microsoft.com/office/drawing/2010/main" val="0"/>
              </a:ext>
            </a:extLst>
          </a:blip>
          <a:srcRect l="10104" t="11481" r="23021" b="5185"/>
          <a:stretch/>
        </p:blipFill>
        <p:spPr bwMode="auto">
          <a:xfrm>
            <a:off x="36512" y="138256"/>
            <a:ext cx="9144000" cy="6675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0169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7026" y="2348880"/>
            <a:ext cx="8875192" cy="835223"/>
          </a:xfrm>
          <a:prstGeom prst="rect">
            <a:avLst/>
          </a:prstGeom>
        </p:spPr>
        <p:txBody>
          <a:bodyP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endParaRPr lang="en-GB" sz="6000" dirty="0" smtClean="0">
              <a:solidFill>
                <a:srgbClr val="65B32E"/>
              </a:solidFill>
              <a:latin typeface="Arial" panose="020B0604020202020204" pitchFamily="34" charset="0"/>
              <a:cs typeface="Arial" panose="020B0604020202020204" pitchFamily="34" charset="0"/>
            </a:endParaRPr>
          </a:p>
        </p:txBody>
      </p:sp>
      <p:sp>
        <p:nvSpPr>
          <p:cNvPr id="6" name="Title 1"/>
          <p:cNvSpPr txBox="1">
            <a:spLocks/>
          </p:cNvSpPr>
          <p:nvPr/>
        </p:nvSpPr>
        <p:spPr>
          <a:xfrm>
            <a:off x="0" y="1430154"/>
            <a:ext cx="4968552" cy="835223"/>
          </a:xfrm>
          <a:prstGeom prst="rect">
            <a:avLst/>
          </a:prstGeom>
        </p:spPr>
        <p:txBody>
          <a:bodyP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5400" dirty="0" smtClean="0">
                <a:solidFill>
                  <a:srgbClr val="65B32E"/>
                </a:solidFill>
                <a:latin typeface="Arial" panose="020B0604020202020204" pitchFamily="34" charset="0"/>
                <a:cs typeface="Arial" panose="020B0604020202020204" pitchFamily="34" charset="0"/>
              </a:rPr>
              <a:t>Part 2: Preventing vulnerability</a:t>
            </a:r>
            <a:endParaRPr lang="en-GB" sz="5400" dirty="0" smtClean="0">
              <a:solidFill>
                <a:srgbClr val="65B32E"/>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4079" t="8030" r="34922" b="13869"/>
          <a:stretch/>
        </p:blipFill>
        <p:spPr bwMode="auto">
          <a:xfrm>
            <a:off x="5292080" y="250304"/>
            <a:ext cx="3037650" cy="4297680"/>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4701982" y="4687976"/>
            <a:ext cx="4406522" cy="1477328"/>
          </a:xfrm>
          <a:prstGeom prst="rect">
            <a:avLst/>
          </a:prstGeom>
        </p:spPr>
        <p:txBody>
          <a:bodyPr wrap="square">
            <a:spAutoFit/>
          </a:bodyPr>
          <a:lstStyle/>
          <a:p>
            <a:r>
              <a:rPr lang="en-GB" i="1" dirty="0" smtClean="0">
                <a:solidFill>
                  <a:srgbClr val="162259"/>
                </a:solidFill>
                <a:latin typeface="Arial" panose="020B0604020202020204" pitchFamily="34" charset="0"/>
                <a:cs typeface="Arial" panose="020B0604020202020204" pitchFamily="34" charset="0"/>
              </a:rPr>
              <a:t>“Our </a:t>
            </a:r>
            <a:r>
              <a:rPr lang="en-GB" i="1" dirty="0">
                <a:solidFill>
                  <a:srgbClr val="162259"/>
                </a:solidFill>
                <a:latin typeface="Arial" panose="020B0604020202020204" pitchFamily="34" charset="0"/>
                <a:cs typeface="Arial" panose="020B0604020202020204" pitchFamily="34" charset="0"/>
              </a:rPr>
              <a:t>research shows that life transitions are </a:t>
            </a:r>
            <a:r>
              <a:rPr lang="en-GB" i="1" dirty="0" smtClean="0">
                <a:solidFill>
                  <a:srgbClr val="162259"/>
                </a:solidFill>
                <a:latin typeface="Arial" panose="020B0604020202020204" pitchFamily="34" charset="0"/>
                <a:cs typeface="Arial" panose="020B0604020202020204" pitchFamily="34" charset="0"/>
              </a:rPr>
              <a:t>key triggers </a:t>
            </a:r>
            <a:r>
              <a:rPr lang="en-GB" i="1" dirty="0">
                <a:solidFill>
                  <a:srgbClr val="162259"/>
                </a:solidFill>
                <a:latin typeface="Arial" panose="020B0604020202020204" pitchFamily="34" charset="0"/>
                <a:cs typeface="Arial" panose="020B0604020202020204" pitchFamily="34" charset="0"/>
              </a:rPr>
              <a:t>for loneliness. We need to focus on </a:t>
            </a:r>
            <a:r>
              <a:rPr lang="en-GB" i="1" dirty="0" smtClean="0">
                <a:solidFill>
                  <a:srgbClr val="162259"/>
                </a:solidFill>
                <a:latin typeface="Arial" panose="020B0604020202020204" pitchFamily="34" charset="0"/>
                <a:cs typeface="Arial" panose="020B0604020202020204" pitchFamily="34" charset="0"/>
              </a:rPr>
              <a:t>these moments </a:t>
            </a:r>
            <a:r>
              <a:rPr lang="en-GB" i="1" dirty="0">
                <a:solidFill>
                  <a:srgbClr val="162259"/>
                </a:solidFill>
                <a:latin typeface="Arial" panose="020B0604020202020204" pitchFamily="34" charset="0"/>
                <a:cs typeface="Arial" panose="020B0604020202020204" pitchFamily="34" charset="0"/>
              </a:rPr>
              <a:t>and work together to prevent </a:t>
            </a:r>
            <a:r>
              <a:rPr lang="en-GB" i="1" dirty="0" smtClean="0">
                <a:solidFill>
                  <a:srgbClr val="162259"/>
                </a:solidFill>
                <a:latin typeface="Arial" panose="020B0604020202020204" pitchFamily="34" charset="0"/>
                <a:cs typeface="Arial" panose="020B0604020202020204" pitchFamily="34" charset="0"/>
              </a:rPr>
              <a:t>loneliness from </a:t>
            </a:r>
            <a:r>
              <a:rPr lang="en-GB" i="1" dirty="0">
                <a:solidFill>
                  <a:srgbClr val="162259"/>
                </a:solidFill>
                <a:latin typeface="Arial" panose="020B0604020202020204" pitchFamily="34" charset="0"/>
                <a:cs typeface="Arial" panose="020B0604020202020204" pitchFamily="34" charset="0"/>
              </a:rPr>
              <a:t>taking hold in the first </a:t>
            </a:r>
            <a:r>
              <a:rPr lang="en-GB" i="1" dirty="0" smtClean="0">
                <a:solidFill>
                  <a:srgbClr val="162259"/>
                </a:solidFill>
                <a:latin typeface="Arial" panose="020B0604020202020204" pitchFamily="34" charset="0"/>
                <a:cs typeface="Arial" panose="020B0604020202020204" pitchFamily="34" charset="0"/>
              </a:rPr>
              <a:t>place”</a:t>
            </a:r>
            <a:endParaRPr lang="en-US" i="1" dirty="0">
              <a:solidFill>
                <a:srgbClr val="1622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73572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7026" y="2348880"/>
            <a:ext cx="8875192" cy="835223"/>
          </a:xfrm>
          <a:prstGeom prst="rect">
            <a:avLst/>
          </a:prstGeom>
        </p:spPr>
        <p:txBody>
          <a:bodyP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endParaRPr lang="en-GB" sz="6000" dirty="0" smtClean="0">
              <a:solidFill>
                <a:srgbClr val="65B32E"/>
              </a:solidFill>
              <a:latin typeface="Arial" panose="020B0604020202020204" pitchFamily="34" charset="0"/>
              <a:cs typeface="Arial" panose="020B0604020202020204" pitchFamily="34" charset="0"/>
            </a:endParaRPr>
          </a:p>
        </p:txBody>
      </p:sp>
      <p:sp>
        <p:nvSpPr>
          <p:cNvPr id="2" name="Rectangle 1"/>
          <p:cNvSpPr/>
          <p:nvPr/>
        </p:nvSpPr>
        <p:spPr>
          <a:xfrm>
            <a:off x="107504" y="908720"/>
            <a:ext cx="8784976" cy="5262979"/>
          </a:xfrm>
          <a:prstGeom prst="rect">
            <a:avLst/>
          </a:prstGeom>
        </p:spPr>
        <p:txBody>
          <a:bodyPr wrap="square">
            <a:spAutoFit/>
          </a:bodyPr>
          <a:lstStyle/>
          <a:p>
            <a:pPr marL="342900" indent="-342900">
              <a:buFont typeface="Arial" panose="020B0604020202020204" pitchFamily="34" charset="0"/>
              <a:buChar char="•"/>
            </a:pPr>
            <a:r>
              <a:rPr lang="en-GB" sz="2400" dirty="0" smtClean="0">
                <a:solidFill>
                  <a:srgbClr val="162259"/>
                </a:solidFill>
                <a:latin typeface="Arial" panose="020B0604020202020204" pitchFamily="34" charset="0"/>
                <a:cs typeface="Arial" panose="020B0604020202020204" pitchFamily="34" charset="0"/>
              </a:rPr>
              <a:t>Although </a:t>
            </a:r>
            <a:r>
              <a:rPr lang="en-GB" sz="2400" dirty="0">
                <a:solidFill>
                  <a:srgbClr val="162259"/>
                </a:solidFill>
                <a:latin typeface="Arial" panose="020B0604020202020204" pitchFamily="34" charset="0"/>
                <a:cs typeface="Arial" panose="020B0604020202020204" pitchFamily="34" charset="0"/>
              </a:rPr>
              <a:t>loneliness can affect anyone and has </a:t>
            </a:r>
            <a:r>
              <a:rPr lang="en-GB" sz="2400" dirty="0" smtClean="0">
                <a:solidFill>
                  <a:srgbClr val="162259"/>
                </a:solidFill>
                <a:latin typeface="Arial" panose="020B0604020202020204" pitchFamily="34" charset="0"/>
                <a:cs typeface="Arial" panose="020B0604020202020204" pitchFamily="34" charset="0"/>
              </a:rPr>
              <a:t>no single </a:t>
            </a:r>
            <a:r>
              <a:rPr lang="en-GB" sz="2400" dirty="0">
                <a:solidFill>
                  <a:srgbClr val="162259"/>
                </a:solidFill>
                <a:latin typeface="Arial" panose="020B0604020202020204" pitchFamily="34" charset="0"/>
                <a:cs typeface="Arial" panose="020B0604020202020204" pitchFamily="34" charset="0"/>
              </a:rPr>
              <a:t>cause, the link to </a:t>
            </a:r>
            <a:r>
              <a:rPr lang="en-GB" sz="2400" dirty="0" smtClean="0">
                <a:solidFill>
                  <a:srgbClr val="162259"/>
                </a:solidFill>
                <a:latin typeface="Arial" panose="020B0604020202020204" pitchFamily="34" charset="0"/>
                <a:cs typeface="Arial" panose="020B0604020202020204" pitchFamily="34" charset="0"/>
              </a:rPr>
              <a:t>loss of identity </a:t>
            </a:r>
            <a:r>
              <a:rPr lang="en-GB" sz="2400" dirty="0">
                <a:solidFill>
                  <a:srgbClr val="162259"/>
                </a:solidFill>
                <a:latin typeface="Arial" panose="020B0604020202020204" pitchFamily="34" charset="0"/>
                <a:cs typeface="Arial" panose="020B0604020202020204" pitchFamily="34" charset="0"/>
              </a:rPr>
              <a:t>is common </a:t>
            </a:r>
            <a:r>
              <a:rPr lang="en-GB" sz="2400" dirty="0" smtClean="0">
                <a:solidFill>
                  <a:srgbClr val="162259"/>
                </a:solidFill>
                <a:latin typeface="Arial" panose="020B0604020202020204" pitchFamily="34" charset="0"/>
                <a:cs typeface="Arial" panose="020B0604020202020204" pitchFamily="34" charset="0"/>
              </a:rPr>
              <a:t>and crucial</a:t>
            </a:r>
            <a:r>
              <a:rPr lang="en-GB" sz="2400" dirty="0">
                <a:solidFill>
                  <a:srgbClr val="162259"/>
                </a:solidFill>
                <a:latin typeface="Arial" panose="020B0604020202020204" pitchFamily="34" charset="0"/>
                <a:cs typeface="Arial" panose="020B0604020202020204" pitchFamily="34" charset="0"/>
              </a:rPr>
              <a:t>. </a:t>
            </a:r>
            <a:endParaRPr lang="en-GB" sz="2400" dirty="0" smtClean="0">
              <a:solidFill>
                <a:srgbClr val="162259"/>
              </a:solidFill>
              <a:latin typeface="Arial" panose="020B0604020202020204" pitchFamily="34" charset="0"/>
              <a:cs typeface="Arial" panose="020B0604020202020204" pitchFamily="34" charset="0"/>
            </a:endParaRPr>
          </a:p>
          <a:p>
            <a:endParaRPr lang="en-GB" sz="2400" dirty="0" smtClean="0">
              <a:solidFill>
                <a:srgbClr val="16225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162259"/>
                </a:solidFill>
                <a:latin typeface="Arial" panose="020B0604020202020204" pitchFamily="34" charset="0"/>
                <a:cs typeface="Arial" panose="020B0604020202020204" pitchFamily="34" charset="0"/>
              </a:rPr>
              <a:t>M</a:t>
            </a:r>
            <a:r>
              <a:rPr lang="en-GB" sz="2400" dirty="0" smtClean="0">
                <a:solidFill>
                  <a:srgbClr val="162259"/>
                </a:solidFill>
                <a:latin typeface="Arial" panose="020B0604020202020204" pitchFamily="34" charset="0"/>
                <a:cs typeface="Arial" panose="020B0604020202020204" pitchFamily="34" charset="0"/>
              </a:rPr>
              <a:t>ajor </a:t>
            </a:r>
            <a:r>
              <a:rPr lang="en-GB" sz="2400" dirty="0">
                <a:solidFill>
                  <a:srgbClr val="162259"/>
                </a:solidFill>
                <a:latin typeface="Arial" panose="020B0604020202020204" pitchFamily="34" charset="0"/>
                <a:cs typeface="Arial" panose="020B0604020202020204" pitchFamily="34" charset="0"/>
              </a:rPr>
              <a:t>life events </a:t>
            </a:r>
            <a:r>
              <a:rPr lang="en-GB" sz="2400" dirty="0" smtClean="0">
                <a:solidFill>
                  <a:srgbClr val="162259"/>
                </a:solidFill>
                <a:latin typeface="Arial" panose="020B0604020202020204" pitchFamily="34" charset="0"/>
                <a:cs typeface="Arial" panose="020B0604020202020204" pitchFamily="34" charset="0"/>
              </a:rPr>
              <a:t>= moments of </a:t>
            </a:r>
            <a:r>
              <a:rPr lang="en-US" sz="2400" dirty="0" smtClean="0">
                <a:solidFill>
                  <a:srgbClr val="162259"/>
                </a:solidFill>
                <a:latin typeface="Arial" panose="020B0604020202020204" pitchFamily="34" charset="0"/>
                <a:cs typeface="Arial" panose="020B0604020202020204" pitchFamily="34" charset="0"/>
              </a:rPr>
              <a:t>particular </a:t>
            </a:r>
            <a:r>
              <a:rPr lang="en-US" sz="2400" dirty="0">
                <a:solidFill>
                  <a:srgbClr val="162259"/>
                </a:solidFill>
                <a:latin typeface="Arial" panose="020B0604020202020204" pitchFamily="34" charset="0"/>
                <a:cs typeface="Arial" panose="020B0604020202020204" pitchFamily="34" charset="0"/>
              </a:rPr>
              <a:t>risk</a:t>
            </a:r>
            <a:r>
              <a:rPr lang="en-US" sz="2400" dirty="0" smtClean="0">
                <a:solidFill>
                  <a:srgbClr val="162259"/>
                </a:solidFill>
                <a:latin typeface="Arial" panose="020B0604020202020204" pitchFamily="34" charset="0"/>
                <a:cs typeface="Arial" panose="020B0604020202020204" pitchFamily="34" charset="0"/>
              </a:rPr>
              <a:t>.</a:t>
            </a:r>
            <a:r>
              <a:rPr lang="en-GB" sz="2400" dirty="0">
                <a:solidFill>
                  <a:srgbClr val="162259"/>
                </a:solidFill>
                <a:latin typeface="Arial" panose="020B0604020202020204" pitchFamily="34" charset="0"/>
                <a:cs typeface="Arial" panose="020B0604020202020204" pitchFamily="34" charset="0"/>
              </a:rPr>
              <a:t> </a:t>
            </a:r>
            <a:endParaRPr lang="en-GB" sz="2400" dirty="0" smtClean="0">
              <a:solidFill>
                <a:srgbClr val="162259"/>
              </a:solidFill>
              <a:latin typeface="Arial" panose="020B0604020202020204" pitchFamily="34" charset="0"/>
              <a:cs typeface="Arial" panose="020B0604020202020204" pitchFamily="34" charset="0"/>
            </a:endParaRPr>
          </a:p>
          <a:p>
            <a:endParaRPr lang="en-GB" sz="2400" dirty="0" smtClean="0">
              <a:solidFill>
                <a:srgbClr val="16225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smtClean="0">
                <a:solidFill>
                  <a:srgbClr val="162259"/>
                </a:solidFill>
                <a:latin typeface="Arial" panose="020B0604020202020204" pitchFamily="34" charset="0"/>
                <a:cs typeface="Arial" panose="020B0604020202020204" pitchFamily="34" charset="0"/>
              </a:rPr>
              <a:t>Six groups whose </a:t>
            </a:r>
            <a:r>
              <a:rPr lang="en-GB" sz="2400" dirty="0">
                <a:solidFill>
                  <a:srgbClr val="162259"/>
                </a:solidFill>
                <a:latin typeface="Arial" panose="020B0604020202020204" pitchFamily="34" charset="0"/>
                <a:cs typeface="Arial" panose="020B0604020202020204" pitchFamily="34" charset="0"/>
              </a:rPr>
              <a:t>identity has been disrupted. </a:t>
            </a:r>
          </a:p>
          <a:p>
            <a:pPr marL="800100" lvl="1" indent="-342900">
              <a:buFont typeface="Wingdings" panose="05000000000000000000" pitchFamily="2" charset="2"/>
              <a:buChar char="Ø"/>
            </a:pPr>
            <a:r>
              <a:rPr lang="en-GB" sz="2400" dirty="0" smtClean="0">
                <a:solidFill>
                  <a:srgbClr val="162259"/>
                </a:solidFill>
                <a:latin typeface="Arial" panose="020B0604020202020204" pitchFamily="34" charset="0"/>
                <a:cs typeface="Arial" panose="020B0604020202020204" pitchFamily="34" charset="0"/>
              </a:rPr>
              <a:t>People with mobility difficulties</a:t>
            </a:r>
          </a:p>
          <a:p>
            <a:pPr marL="800100" lvl="1" indent="-342900">
              <a:buFont typeface="Wingdings" panose="05000000000000000000" pitchFamily="2" charset="2"/>
              <a:buChar char="Ø"/>
            </a:pPr>
            <a:r>
              <a:rPr lang="en-GB" sz="2400" dirty="0" smtClean="0">
                <a:solidFill>
                  <a:srgbClr val="162259"/>
                </a:solidFill>
                <a:latin typeface="Arial" panose="020B0604020202020204" pitchFamily="34" charset="0"/>
                <a:cs typeface="Arial" panose="020B0604020202020204" pitchFamily="34" charset="0"/>
              </a:rPr>
              <a:t>People with health issues</a:t>
            </a:r>
          </a:p>
          <a:p>
            <a:pPr marL="800100" lvl="1" indent="-342900">
              <a:buFont typeface="Wingdings" panose="05000000000000000000" pitchFamily="2" charset="2"/>
              <a:buChar char="Ø"/>
            </a:pPr>
            <a:r>
              <a:rPr lang="en-GB" sz="2400" dirty="0" smtClean="0">
                <a:solidFill>
                  <a:srgbClr val="162259"/>
                </a:solidFill>
                <a:latin typeface="Arial" panose="020B0604020202020204" pitchFamily="34" charset="0"/>
                <a:cs typeface="Arial" panose="020B0604020202020204" pitchFamily="34" charset="0"/>
              </a:rPr>
              <a:t>Recently bereaved</a:t>
            </a:r>
          </a:p>
          <a:p>
            <a:pPr marL="800100" lvl="1" indent="-342900">
              <a:buFont typeface="Wingdings" panose="05000000000000000000" pitchFamily="2" charset="2"/>
              <a:buChar char="Ø"/>
            </a:pPr>
            <a:r>
              <a:rPr lang="en-GB" sz="2400" dirty="0" smtClean="0">
                <a:solidFill>
                  <a:srgbClr val="162259"/>
                </a:solidFill>
                <a:latin typeface="Arial" panose="020B0604020202020204" pitchFamily="34" charset="0"/>
                <a:cs typeface="Arial" panose="020B0604020202020204" pitchFamily="34" charset="0"/>
              </a:rPr>
              <a:t>Recently divorced/separated </a:t>
            </a:r>
          </a:p>
          <a:p>
            <a:pPr marL="800100" lvl="1" indent="-342900">
              <a:buFont typeface="Wingdings" panose="05000000000000000000" pitchFamily="2" charset="2"/>
              <a:buChar char="Ø"/>
            </a:pPr>
            <a:r>
              <a:rPr lang="en-GB" sz="2400" dirty="0" smtClean="0">
                <a:solidFill>
                  <a:srgbClr val="162259"/>
                </a:solidFill>
                <a:latin typeface="Arial" panose="020B0604020202020204" pitchFamily="34" charset="0"/>
                <a:cs typeface="Arial" panose="020B0604020202020204" pitchFamily="34" charset="0"/>
              </a:rPr>
              <a:t>Retirees</a:t>
            </a:r>
          </a:p>
          <a:p>
            <a:pPr marL="800100" lvl="1" indent="-342900">
              <a:buFont typeface="Wingdings" panose="05000000000000000000" pitchFamily="2" charset="2"/>
              <a:buChar char="Ø"/>
            </a:pPr>
            <a:r>
              <a:rPr lang="en-GB" sz="2400" dirty="0" smtClean="0">
                <a:solidFill>
                  <a:srgbClr val="162259"/>
                </a:solidFill>
                <a:latin typeface="Arial" panose="020B0604020202020204" pitchFamily="34" charset="0"/>
                <a:cs typeface="Arial" panose="020B0604020202020204" pitchFamily="34" charset="0"/>
              </a:rPr>
              <a:t>Empty nesters</a:t>
            </a:r>
          </a:p>
          <a:p>
            <a:pPr marL="800100" lvl="1" indent="-342900">
              <a:buFont typeface="Wingdings" panose="05000000000000000000" pitchFamily="2" charset="2"/>
              <a:buChar char="Ø"/>
            </a:pPr>
            <a:endParaRPr lang="en-GB" sz="2400" dirty="0" smtClean="0">
              <a:solidFill>
                <a:srgbClr val="162259"/>
              </a:solidFill>
              <a:latin typeface="Arial" panose="020B0604020202020204" pitchFamily="34" charset="0"/>
              <a:cs typeface="Arial" panose="020B0604020202020204" pitchFamily="34" charset="0"/>
            </a:endParaRPr>
          </a:p>
          <a:p>
            <a:pPr lvl="1"/>
            <a:r>
              <a:rPr lang="en-GB" sz="2400" dirty="0" smtClean="0">
                <a:solidFill>
                  <a:srgbClr val="162259"/>
                </a:solidFill>
                <a:latin typeface="Arial" panose="020B0604020202020204" pitchFamily="34" charset="0"/>
                <a:cs typeface="Arial" panose="020B0604020202020204" pitchFamily="34" charset="0"/>
              </a:rPr>
              <a:t>			                 </a:t>
            </a:r>
            <a:r>
              <a:rPr lang="en-GB" sz="2600" dirty="0" smtClean="0">
                <a:solidFill>
                  <a:srgbClr val="65B32E"/>
                </a:solidFill>
                <a:latin typeface="Arial" panose="020B0604020202020204" pitchFamily="34" charset="0"/>
                <a:cs typeface="Arial" panose="020B0604020202020204" pitchFamily="34" charset="0"/>
              </a:rPr>
              <a:t>73</a:t>
            </a:r>
            <a:r>
              <a:rPr lang="en-GB" sz="2600" dirty="0">
                <a:solidFill>
                  <a:srgbClr val="65B32E"/>
                </a:solidFill>
                <a:latin typeface="Arial" panose="020B0604020202020204" pitchFamily="34" charset="0"/>
                <a:cs typeface="Arial" panose="020B0604020202020204" pitchFamily="34" charset="0"/>
              </a:rPr>
              <a:t>% </a:t>
            </a:r>
            <a:r>
              <a:rPr lang="en-GB" sz="2600" dirty="0" smtClean="0">
                <a:solidFill>
                  <a:srgbClr val="65B32E"/>
                </a:solidFill>
                <a:latin typeface="Arial" panose="020B0604020202020204" pitchFamily="34" charset="0"/>
                <a:cs typeface="Arial" panose="020B0604020202020204" pitchFamily="34" charset="0"/>
              </a:rPr>
              <a:t>always </a:t>
            </a:r>
            <a:r>
              <a:rPr lang="en-GB" sz="2600" dirty="0">
                <a:solidFill>
                  <a:srgbClr val="65B32E"/>
                </a:solidFill>
                <a:latin typeface="Arial" panose="020B0604020202020204" pitchFamily="34" charset="0"/>
                <a:cs typeface="Arial" panose="020B0604020202020204" pitchFamily="34" charset="0"/>
              </a:rPr>
              <a:t>or often </a:t>
            </a:r>
            <a:r>
              <a:rPr lang="en-GB" sz="2600" dirty="0" smtClean="0">
                <a:solidFill>
                  <a:srgbClr val="65B32E"/>
                </a:solidFill>
                <a:latin typeface="Arial" panose="020B0604020202020204" pitchFamily="34" charset="0"/>
                <a:cs typeface="Arial" panose="020B0604020202020204" pitchFamily="34" charset="0"/>
              </a:rPr>
              <a:t>lonely</a:t>
            </a:r>
            <a:endParaRPr lang="en-US" sz="2600" dirty="0">
              <a:solidFill>
                <a:srgbClr val="65B32E"/>
              </a:solidFill>
              <a:latin typeface="Arial" panose="020B0604020202020204" pitchFamily="34" charset="0"/>
              <a:cs typeface="Arial" panose="020B0604020202020204" pitchFamily="34" charset="0"/>
            </a:endParaRPr>
          </a:p>
        </p:txBody>
      </p:sp>
      <p:sp>
        <p:nvSpPr>
          <p:cNvPr id="6" name="Title 1"/>
          <p:cNvSpPr txBox="1">
            <a:spLocks/>
          </p:cNvSpPr>
          <p:nvPr/>
        </p:nvSpPr>
        <p:spPr>
          <a:xfrm>
            <a:off x="107504" y="145505"/>
            <a:ext cx="8875192" cy="907231"/>
          </a:xfrm>
          <a:prstGeom prst="rect">
            <a:avLst/>
          </a:prstGeom>
        </p:spPr>
        <p:txBody>
          <a:bodyP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dirty="0" smtClean="0">
                <a:solidFill>
                  <a:srgbClr val="65B32E"/>
                </a:solidFill>
                <a:latin typeface="Arial" panose="020B0604020202020204" pitchFamily="34" charset="0"/>
                <a:cs typeface="Arial" panose="020B0604020202020204" pitchFamily="34" charset="0"/>
              </a:rPr>
              <a:t>Key Risks/Transition Points</a:t>
            </a:r>
            <a:endParaRPr lang="en-GB" dirty="0" smtClean="0">
              <a:solidFill>
                <a:srgbClr val="65B3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5644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7026" y="2348880"/>
            <a:ext cx="8875192" cy="835223"/>
          </a:xfrm>
          <a:prstGeom prst="rect">
            <a:avLst/>
          </a:prstGeom>
        </p:spPr>
        <p:txBody>
          <a:bodyP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endParaRPr lang="en-GB" sz="6000" dirty="0" smtClean="0">
              <a:solidFill>
                <a:srgbClr val="65B32E"/>
              </a:solidFill>
              <a:latin typeface="Arial" panose="020B0604020202020204" pitchFamily="34" charset="0"/>
              <a:cs typeface="Arial" panose="020B0604020202020204" pitchFamily="34" charset="0"/>
            </a:endParaRPr>
          </a:p>
        </p:txBody>
      </p:sp>
      <p:pic>
        <p:nvPicPr>
          <p:cNvPr id="1229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504" y="548680"/>
            <a:ext cx="2560320"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261711" y="476672"/>
            <a:ext cx="5250015" cy="2000548"/>
          </a:xfrm>
          <a:prstGeom prst="rect">
            <a:avLst/>
          </a:prstGeom>
        </p:spPr>
        <p:txBody>
          <a:bodyPr wrap="square">
            <a:spAutoFit/>
          </a:bodyPr>
          <a:lstStyle/>
          <a:p>
            <a:r>
              <a:rPr lang="en-US" sz="2000" b="1" dirty="0">
                <a:solidFill>
                  <a:srgbClr val="162259"/>
                </a:solidFill>
                <a:latin typeface="Arial" panose="020B0604020202020204" pitchFamily="34" charset="0"/>
                <a:cs typeface="Arial" panose="020B0604020202020204" pitchFamily="34" charset="0"/>
              </a:rPr>
              <a:t>People with mobility </a:t>
            </a:r>
            <a:r>
              <a:rPr lang="en-US" sz="2000" b="1" dirty="0" smtClean="0">
                <a:solidFill>
                  <a:srgbClr val="162259"/>
                </a:solidFill>
                <a:latin typeface="Arial" panose="020B0604020202020204" pitchFamily="34" charset="0"/>
                <a:cs typeface="Arial" panose="020B0604020202020204" pitchFamily="34" charset="0"/>
              </a:rPr>
              <a:t>difficulties:</a:t>
            </a:r>
          </a:p>
          <a:p>
            <a:endParaRPr lang="en-US" sz="400" b="1" dirty="0" smtClean="0">
              <a:solidFill>
                <a:srgbClr val="162259"/>
              </a:solidFill>
              <a:latin typeface="Arial" panose="020B0604020202020204" pitchFamily="34" charset="0"/>
              <a:cs typeface="Arial" panose="020B0604020202020204" pitchFamily="34" charset="0"/>
            </a:endParaRPr>
          </a:p>
          <a:p>
            <a:endParaRPr lang="en-US" sz="400" b="1" dirty="0">
              <a:solidFill>
                <a:srgbClr val="162259"/>
              </a:solidFill>
              <a:latin typeface="Arial" panose="020B0604020202020204" pitchFamily="34" charset="0"/>
              <a:cs typeface="Arial" panose="020B0604020202020204" pitchFamily="34" charset="0"/>
            </a:endParaRPr>
          </a:p>
          <a:p>
            <a:r>
              <a:rPr lang="en-GB" sz="1600" i="1" dirty="0">
                <a:latin typeface="Arial" panose="020B0604020202020204" pitchFamily="34" charset="0"/>
                <a:cs typeface="Arial" panose="020B0604020202020204" pitchFamily="34" charset="0"/>
              </a:rPr>
              <a:t>“I no longer have the freedom of jumping on and </a:t>
            </a:r>
            <a:r>
              <a:rPr lang="en-GB" sz="1600" i="1" dirty="0" smtClean="0">
                <a:latin typeface="Arial" panose="020B0604020202020204" pitchFamily="34" charset="0"/>
                <a:cs typeface="Arial" panose="020B0604020202020204" pitchFamily="34" charset="0"/>
              </a:rPr>
              <a:t>off buses </a:t>
            </a:r>
            <a:r>
              <a:rPr lang="en-GB" sz="1600" i="1" dirty="0">
                <a:latin typeface="Arial" panose="020B0604020202020204" pitchFamily="34" charset="0"/>
                <a:cs typeface="Arial" panose="020B0604020202020204" pitchFamily="34" charset="0"/>
              </a:rPr>
              <a:t>or driving my own car</a:t>
            </a:r>
            <a:r>
              <a:rPr lang="en-GB" sz="1600" i="1" dirty="0" smtClean="0">
                <a:latin typeface="Arial" panose="020B0604020202020204" pitchFamily="34" charset="0"/>
                <a:cs typeface="Arial" panose="020B0604020202020204" pitchFamily="34" charset="0"/>
              </a:rPr>
              <a:t>”</a:t>
            </a:r>
          </a:p>
          <a:p>
            <a:endParaRPr lang="en-GB" sz="400" i="1" dirty="0" smtClean="0">
              <a:latin typeface="Arial" panose="020B0604020202020204" pitchFamily="34" charset="0"/>
              <a:cs typeface="Arial" panose="020B0604020202020204" pitchFamily="34" charset="0"/>
            </a:endParaRPr>
          </a:p>
          <a:p>
            <a:endParaRPr lang="en-GB" sz="400" i="1"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30% </a:t>
            </a:r>
            <a:r>
              <a:rPr lang="en-GB" sz="1600" dirty="0" smtClean="0">
                <a:latin typeface="Arial" panose="020B0604020202020204" pitchFamily="34" charset="0"/>
                <a:cs typeface="Arial" panose="020B0604020202020204" pitchFamily="34" charset="0"/>
              </a:rPr>
              <a:t>always </a:t>
            </a:r>
            <a:r>
              <a:rPr lang="en-GB" sz="1600" dirty="0">
                <a:latin typeface="Arial" panose="020B0604020202020204" pitchFamily="34" charset="0"/>
                <a:cs typeface="Arial" panose="020B0604020202020204" pitchFamily="34" charset="0"/>
              </a:rPr>
              <a:t>or often feel </a:t>
            </a:r>
            <a:r>
              <a:rPr lang="en-GB" sz="1600" dirty="0" smtClean="0">
                <a:latin typeface="Arial" panose="020B0604020202020204" pitchFamily="34" charset="0"/>
                <a:cs typeface="Arial" panose="020B0604020202020204" pitchFamily="34" charset="0"/>
              </a:rPr>
              <a:t>lonely</a:t>
            </a:r>
          </a:p>
          <a:p>
            <a:endParaRPr lang="en-GB" sz="400" dirty="0" smtClean="0">
              <a:latin typeface="Arial" panose="020B0604020202020204" pitchFamily="34" charset="0"/>
              <a:cs typeface="Arial" panose="020B0604020202020204" pitchFamily="34" charset="0"/>
            </a:endParaRPr>
          </a:p>
          <a:p>
            <a:endParaRPr lang="en-GB" sz="400" dirty="0" smtClean="0">
              <a:latin typeface="Arial" panose="020B0604020202020204" pitchFamily="34" charset="0"/>
              <a:cs typeface="Arial" panose="020B0604020202020204" pitchFamily="34" charset="0"/>
            </a:endParaRPr>
          </a:p>
          <a:p>
            <a:r>
              <a:rPr lang="en-GB" sz="1600" b="1" dirty="0" smtClean="0">
                <a:latin typeface="Arial" panose="020B0604020202020204" pitchFamily="34" charset="0"/>
                <a:cs typeface="Arial" panose="020B0604020202020204" pitchFamily="34" charset="0"/>
              </a:rPr>
              <a:t>29% </a:t>
            </a:r>
            <a:r>
              <a:rPr lang="en-GB" sz="1600" dirty="0">
                <a:latin typeface="Arial" panose="020B0604020202020204" pitchFamily="34" charset="0"/>
                <a:cs typeface="Arial" panose="020B0604020202020204" pitchFamily="34" charset="0"/>
              </a:rPr>
              <a:t>of people with limited access to transport </a:t>
            </a:r>
            <a:r>
              <a:rPr lang="en-GB" sz="1600" dirty="0" smtClean="0">
                <a:latin typeface="Arial" panose="020B0604020202020204" pitchFamily="34" charset="0"/>
                <a:cs typeface="Arial" panose="020B0604020202020204" pitchFamily="34" charset="0"/>
              </a:rPr>
              <a:t>said they </a:t>
            </a:r>
            <a:r>
              <a:rPr lang="en-GB" sz="1600" dirty="0">
                <a:latin typeface="Arial" panose="020B0604020202020204" pitchFamily="34" charset="0"/>
                <a:cs typeface="Arial" panose="020B0604020202020204" pitchFamily="34" charset="0"/>
              </a:rPr>
              <a:t>always or often feel lonely</a:t>
            </a:r>
            <a:endParaRPr lang="en-US" sz="1600" dirty="0">
              <a:latin typeface="Arial" panose="020B0604020202020204" pitchFamily="34" charset="0"/>
              <a:cs typeface="Arial" panose="020B0604020202020204" pitchFamily="34" charset="0"/>
            </a:endParaRPr>
          </a:p>
        </p:txBody>
      </p:sp>
      <p:pic>
        <p:nvPicPr>
          <p:cNvPr id="6" name="Picture 2"/>
          <p:cNvPicPr>
            <a:picLocks noChangeArrowheads="1"/>
          </p:cNvPicPr>
          <p:nvPr/>
        </p:nvPicPr>
        <p:blipFill rotWithShape="1">
          <a:blip r:embed="rId4">
            <a:extLst>
              <a:ext uri="{28A0092B-C50C-407E-A947-70E740481C1C}">
                <a14:useLocalDpi xmlns:a14="http://schemas.microsoft.com/office/drawing/2010/main" val="0"/>
              </a:ext>
            </a:extLst>
          </a:blip>
          <a:srcRect l="3448"/>
          <a:stretch/>
        </p:blipFill>
        <p:spPr bwMode="auto">
          <a:xfrm>
            <a:off x="427504" y="3068960"/>
            <a:ext cx="2560320"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269600" y="3068960"/>
            <a:ext cx="5250015" cy="1384995"/>
          </a:xfrm>
          <a:prstGeom prst="rect">
            <a:avLst/>
          </a:prstGeom>
        </p:spPr>
        <p:txBody>
          <a:bodyPr wrap="square">
            <a:spAutoFit/>
          </a:bodyPr>
          <a:lstStyle/>
          <a:p>
            <a:r>
              <a:rPr lang="en-US" sz="2000" b="1" dirty="0">
                <a:solidFill>
                  <a:srgbClr val="162259"/>
                </a:solidFill>
                <a:latin typeface="Arial" panose="020B0604020202020204" pitchFamily="34" charset="0"/>
                <a:cs typeface="Arial" panose="020B0604020202020204" pitchFamily="34" charset="0"/>
              </a:rPr>
              <a:t>People with health issues</a:t>
            </a:r>
          </a:p>
          <a:p>
            <a:endParaRPr lang="en-GB" sz="800" i="1" dirty="0" smtClean="0">
              <a:latin typeface="Arial" panose="020B0604020202020204" pitchFamily="34" charset="0"/>
              <a:cs typeface="Arial" panose="020B0604020202020204" pitchFamily="34" charset="0"/>
            </a:endParaRPr>
          </a:p>
          <a:p>
            <a:r>
              <a:rPr lang="en-GB" sz="1600" i="1" dirty="0" smtClean="0">
                <a:latin typeface="Arial" panose="020B0604020202020204" pitchFamily="34" charset="0"/>
                <a:cs typeface="Arial" panose="020B0604020202020204" pitchFamily="34" charset="0"/>
              </a:rPr>
              <a:t>“</a:t>
            </a:r>
            <a:r>
              <a:rPr lang="en-GB" sz="1600" i="1" dirty="0">
                <a:latin typeface="Arial" panose="020B0604020202020204" pitchFamily="34" charset="0"/>
                <a:cs typeface="Arial" panose="020B0604020202020204" pitchFamily="34" charset="0"/>
              </a:rPr>
              <a:t>Before I got ill I had a life. There are so many </a:t>
            </a:r>
            <a:r>
              <a:rPr lang="en-GB" sz="1600" i="1" dirty="0" smtClean="0">
                <a:latin typeface="Arial" panose="020B0604020202020204" pitchFamily="34" charset="0"/>
                <a:cs typeface="Arial" panose="020B0604020202020204" pitchFamily="34" charset="0"/>
              </a:rPr>
              <a:t>things that </a:t>
            </a:r>
            <a:r>
              <a:rPr lang="en-GB" sz="1600" i="1" dirty="0">
                <a:latin typeface="Arial" panose="020B0604020202020204" pitchFamily="34" charset="0"/>
                <a:cs typeface="Arial" panose="020B0604020202020204" pitchFamily="34" charset="0"/>
              </a:rPr>
              <a:t>I can’t even do</a:t>
            </a:r>
            <a:r>
              <a:rPr lang="en-GB" sz="1600" i="1" dirty="0" smtClean="0">
                <a:latin typeface="Arial" panose="020B0604020202020204" pitchFamily="34" charset="0"/>
                <a:cs typeface="Arial" panose="020B0604020202020204" pitchFamily="34" charset="0"/>
              </a:rPr>
              <a:t>”</a:t>
            </a:r>
          </a:p>
          <a:p>
            <a:endParaRPr lang="en-GB" sz="800" i="1"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32% </a:t>
            </a:r>
            <a:r>
              <a:rPr lang="en-GB" sz="1600" dirty="0" smtClean="0">
                <a:latin typeface="Arial" panose="020B0604020202020204" pitchFamily="34" charset="0"/>
                <a:cs typeface="Arial" panose="020B0604020202020204" pitchFamily="34" charset="0"/>
              </a:rPr>
              <a:t>always </a:t>
            </a:r>
            <a:r>
              <a:rPr lang="en-GB" sz="1600" dirty="0">
                <a:latin typeface="Arial" panose="020B0604020202020204" pitchFamily="34" charset="0"/>
                <a:cs typeface="Arial" panose="020B0604020202020204" pitchFamily="34" charset="0"/>
              </a:rPr>
              <a:t>or often feel lonely</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8398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7026" y="2348880"/>
            <a:ext cx="8875192" cy="835223"/>
          </a:xfrm>
          <a:prstGeom prst="rect">
            <a:avLst/>
          </a:prstGeom>
        </p:spPr>
        <p:txBody>
          <a:bodyP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endParaRPr lang="en-GB" sz="6000" dirty="0" smtClean="0">
              <a:solidFill>
                <a:srgbClr val="65B32E"/>
              </a:solidFill>
              <a:latin typeface="Arial" panose="020B0604020202020204" pitchFamily="34" charset="0"/>
              <a:cs typeface="Arial" panose="020B0604020202020204" pitchFamily="34" charset="0"/>
            </a:endParaRPr>
          </a:p>
        </p:txBody>
      </p:sp>
      <p:pic>
        <p:nvPicPr>
          <p:cNvPr id="6" name="Picture 2"/>
          <p:cNvPicPr>
            <a:picLocks noChangeArrowheads="1"/>
          </p:cNvPicPr>
          <p:nvPr/>
        </p:nvPicPr>
        <p:blipFill rotWithShape="1">
          <a:blip r:embed="rId3">
            <a:extLst>
              <a:ext uri="{28A0092B-C50C-407E-A947-70E740481C1C}">
                <a14:useLocalDpi xmlns:a14="http://schemas.microsoft.com/office/drawing/2010/main" val="0"/>
              </a:ext>
            </a:extLst>
          </a:blip>
          <a:srcRect t="16427" r="1564" b="8536"/>
          <a:stretch/>
        </p:blipFill>
        <p:spPr bwMode="auto">
          <a:xfrm>
            <a:off x="323528" y="407345"/>
            <a:ext cx="2520280" cy="1509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131840" y="332656"/>
            <a:ext cx="5994872" cy="1631216"/>
          </a:xfrm>
          <a:prstGeom prst="rect">
            <a:avLst/>
          </a:prstGeom>
        </p:spPr>
        <p:txBody>
          <a:bodyPr wrap="square">
            <a:spAutoFit/>
          </a:bodyPr>
          <a:lstStyle/>
          <a:p>
            <a:r>
              <a:rPr lang="en-US" sz="2000" b="1" dirty="0" smtClean="0">
                <a:solidFill>
                  <a:srgbClr val="162259"/>
                </a:solidFill>
                <a:latin typeface="Arial" panose="020B0604020202020204" pitchFamily="34" charset="0"/>
                <a:cs typeface="Arial" panose="020B0604020202020204" pitchFamily="34" charset="0"/>
              </a:rPr>
              <a:t>Retirees/people </a:t>
            </a:r>
            <a:r>
              <a:rPr lang="en-US" sz="2000" b="1" dirty="0">
                <a:solidFill>
                  <a:srgbClr val="162259"/>
                </a:solidFill>
                <a:latin typeface="Arial" panose="020B0604020202020204" pitchFamily="34" charset="0"/>
                <a:cs typeface="Arial" panose="020B0604020202020204" pitchFamily="34" charset="0"/>
              </a:rPr>
              <a:t>living </a:t>
            </a:r>
            <a:r>
              <a:rPr lang="en-US" sz="2000" b="1" dirty="0" smtClean="0">
                <a:solidFill>
                  <a:srgbClr val="162259"/>
                </a:solidFill>
                <a:latin typeface="Arial" panose="020B0604020202020204" pitchFamily="34" charset="0"/>
                <a:cs typeface="Arial" panose="020B0604020202020204" pitchFamily="34" charset="0"/>
              </a:rPr>
              <a:t>without children </a:t>
            </a:r>
            <a:r>
              <a:rPr lang="en-US" sz="2000" b="1" dirty="0">
                <a:solidFill>
                  <a:srgbClr val="162259"/>
                </a:solidFill>
                <a:latin typeface="Arial" panose="020B0604020202020204" pitchFamily="34" charset="0"/>
                <a:cs typeface="Arial" panose="020B0604020202020204" pitchFamily="34" charset="0"/>
              </a:rPr>
              <a:t>at </a:t>
            </a:r>
            <a:r>
              <a:rPr lang="en-US" sz="2000" b="1" dirty="0" smtClean="0">
                <a:solidFill>
                  <a:srgbClr val="162259"/>
                </a:solidFill>
                <a:latin typeface="Arial" panose="020B0604020202020204" pitchFamily="34" charset="0"/>
                <a:cs typeface="Arial" panose="020B0604020202020204" pitchFamily="34" charset="0"/>
              </a:rPr>
              <a:t>home</a:t>
            </a:r>
          </a:p>
          <a:p>
            <a:r>
              <a:rPr lang="en-US" sz="400" b="1" dirty="0">
                <a:latin typeface="Arial" panose="020B0604020202020204" pitchFamily="34" charset="0"/>
                <a:cs typeface="Arial" panose="020B0604020202020204" pitchFamily="34" charset="0"/>
              </a:rPr>
              <a:t> </a:t>
            </a:r>
            <a:endParaRPr lang="en-US" sz="400" b="1" dirty="0" smtClean="0">
              <a:latin typeface="Arial" panose="020B0604020202020204" pitchFamily="34" charset="0"/>
              <a:cs typeface="Arial" panose="020B0604020202020204" pitchFamily="34" charset="0"/>
            </a:endParaRPr>
          </a:p>
          <a:p>
            <a:endParaRPr lang="en-US" sz="400" b="1" dirty="0">
              <a:latin typeface="Arial" panose="020B0604020202020204" pitchFamily="34" charset="0"/>
              <a:cs typeface="Arial" panose="020B0604020202020204" pitchFamily="34" charset="0"/>
            </a:endParaRPr>
          </a:p>
          <a:p>
            <a:r>
              <a:rPr lang="en-GB" sz="1600" i="1" dirty="0">
                <a:latin typeface="Arial" panose="020B0604020202020204" pitchFamily="34" charset="0"/>
                <a:cs typeface="Arial" panose="020B0604020202020204" pitchFamily="34" charset="0"/>
              </a:rPr>
              <a:t>“I didn’t expect routine to be </a:t>
            </a:r>
            <a:r>
              <a:rPr lang="en-GB" sz="1600" i="1" dirty="0" smtClean="0">
                <a:latin typeface="Arial" panose="020B0604020202020204" pitchFamily="34" charset="0"/>
                <a:cs typeface="Arial" panose="020B0604020202020204" pitchFamily="34" charset="0"/>
              </a:rPr>
              <a:t>as hard </a:t>
            </a:r>
            <a:r>
              <a:rPr lang="en-GB" sz="1600" i="1" dirty="0">
                <a:latin typeface="Arial" panose="020B0604020202020204" pitchFamily="34" charset="0"/>
                <a:cs typeface="Arial" panose="020B0604020202020204" pitchFamily="34" charset="0"/>
              </a:rPr>
              <a:t>to set </a:t>
            </a:r>
            <a:r>
              <a:rPr lang="en-GB" sz="1600" i="1" dirty="0" smtClean="0">
                <a:latin typeface="Arial" panose="020B0604020202020204" pitchFamily="34" charset="0"/>
                <a:cs typeface="Arial" panose="020B0604020202020204" pitchFamily="34" charset="0"/>
              </a:rPr>
              <a:t>as it </a:t>
            </a:r>
            <a:r>
              <a:rPr lang="en-GB" sz="1600" i="1" dirty="0">
                <a:latin typeface="Arial" panose="020B0604020202020204" pitchFamily="34" charset="0"/>
                <a:cs typeface="Arial" panose="020B0604020202020204" pitchFamily="34" charset="0"/>
              </a:rPr>
              <a:t>has been. </a:t>
            </a:r>
            <a:r>
              <a:rPr lang="en-GB" sz="1600" i="1" dirty="0" smtClean="0">
                <a:latin typeface="Arial" panose="020B0604020202020204" pitchFamily="34" charset="0"/>
                <a:cs typeface="Arial" panose="020B0604020202020204" pitchFamily="34" charset="0"/>
              </a:rPr>
              <a:t>I thought </a:t>
            </a:r>
            <a:r>
              <a:rPr lang="en-GB" sz="1600" i="1" dirty="0">
                <a:latin typeface="Arial" panose="020B0604020202020204" pitchFamily="34" charset="0"/>
                <a:cs typeface="Arial" panose="020B0604020202020204" pitchFamily="34" charset="0"/>
              </a:rPr>
              <a:t>I’d be surrounded </a:t>
            </a:r>
            <a:r>
              <a:rPr lang="en-GB" sz="1600" i="1" dirty="0" smtClean="0">
                <a:latin typeface="Arial" panose="020B0604020202020204" pitchFamily="34" charset="0"/>
                <a:cs typeface="Arial" panose="020B0604020202020204" pitchFamily="34" charset="0"/>
              </a:rPr>
              <a:t>by </a:t>
            </a:r>
            <a:r>
              <a:rPr lang="en-US" sz="1600" i="1" dirty="0" smtClean="0">
                <a:latin typeface="Arial" panose="020B0604020202020204" pitchFamily="34" charset="0"/>
                <a:cs typeface="Arial" panose="020B0604020202020204" pitchFamily="34" charset="0"/>
              </a:rPr>
              <a:t>more </a:t>
            </a:r>
            <a:r>
              <a:rPr lang="en-US" sz="1600" i="1" dirty="0">
                <a:latin typeface="Arial" panose="020B0604020202020204" pitchFamily="34" charset="0"/>
                <a:cs typeface="Arial" panose="020B0604020202020204" pitchFamily="34" charset="0"/>
              </a:rPr>
              <a:t>people</a:t>
            </a:r>
            <a:r>
              <a:rPr lang="en-US" sz="1600" i="1" dirty="0" smtClean="0">
                <a:latin typeface="Arial" panose="020B0604020202020204" pitchFamily="34" charset="0"/>
                <a:cs typeface="Arial" panose="020B0604020202020204" pitchFamily="34" charset="0"/>
              </a:rPr>
              <a:t>”</a:t>
            </a:r>
          </a:p>
          <a:p>
            <a:endParaRPr lang="en-US" sz="400" i="1" dirty="0" smtClean="0">
              <a:latin typeface="Arial" panose="020B0604020202020204" pitchFamily="34" charset="0"/>
              <a:cs typeface="Arial" panose="020B0604020202020204" pitchFamily="34" charset="0"/>
            </a:endParaRPr>
          </a:p>
          <a:p>
            <a:endParaRPr lang="en-US" sz="400" i="1" dirty="0" smtClean="0">
              <a:latin typeface="Arial" panose="020B0604020202020204" pitchFamily="34" charset="0"/>
              <a:cs typeface="Arial" panose="020B0604020202020204" pitchFamily="34" charset="0"/>
            </a:endParaRPr>
          </a:p>
          <a:p>
            <a:r>
              <a:rPr lang="en-GB" sz="1600" b="1" dirty="0" smtClean="0">
                <a:latin typeface="Arial" panose="020B0604020202020204" pitchFamily="34" charset="0"/>
                <a:cs typeface="Arial" panose="020B0604020202020204" pitchFamily="34" charset="0"/>
              </a:rPr>
              <a:t>46</a:t>
            </a:r>
            <a:r>
              <a:rPr lang="en-GB" sz="1600" b="1"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who </a:t>
            </a:r>
            <a:r>
              <a:rPr lang="en-GB" sz="1600" dirty="0">
                <a:latin typeface="Arial" panose="020B0604020202020204" pitchFamily="34" charset="0"/>
                <a:cs typeface="Arial" panose="020B0604020202020204" pitchFamily="34" charset="0"/>
              </a:rPr>
              <a:t>are regularly lonely said </a:t>
            </a:r>
            <a:r>
              <a:rPr lang="en-GB" sz="1600" dirty="0" smtClean="0">
                <a:latin typeface="Arial" panose="020B0604020202020204" pitchFamily="34" charset="0"/>
                <a:cs typeface="Arial" panose="020B0604020202020204" pitchFamily="34" charset="0"/>
              </a:rPr>
              <a:t>they wouldn’t </a:t>
            </a:r>
            <a:r>
              <a:rPr lang="en-GB" sz="1600" dirty="0">
                <a:latin typeface="Arial" panose="020B0604020202020204" pitchFamily="34" charset="0"/>
                <a:cs typeface="Arial" panose="020B0604020202020204" pitchFamily="34" charset="0"/>
              </a:rPr>
              <a:t>know where to turn for help</a:t>
            </a:r>
            <a:endParaRPr lang="en-US" sz="1600" dirty="0">
              <a:latin typeface="Arial" panose="020B0604020202020204" pitchFamily="34" charset="0"/>
              <a:cs typeface="Arial" panose="020B0604020202020204" pitchFamily="34" charset="0"/>
            </a:endParaRPr>
          </a:p>
        </p:txBody>
      </p:sp>
      <p:pic>
        <p:nvPicPr>
          <p:cNvPr id="8" name="Picture 2"/>
          <p:cNvPicPr>
            <a:picLocks noChangeArrowheads="1"/>
          </p:cNvPicPr>
          <p:nvPr/>
        </p:nvPicPr>
        <p:blipFill rotWithShape="1">
          <a:blip r:embed="rId4">
            <a:extLst>
              <a:ext uri="{28A0092B-C50C-407E-A947-70E740481C1C}">
                <a14:useLocalDpi xmlns:a14="http://schemas.microsoft.com/office/drawing/2010/main" val="0"/>
              </a:ext>
            </a:extLst>
          </a:blip>
          <a:srcRect l="1564" t="8482" b="12754"/>
          <a:stretch/>
        </p:blipFill>
        <p:spPr bwMode="auto">
          <a:xfrm>
            <a:off x="323528" y="2284782"/>
            <a:ext cx="2520280" cy="1584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059832" y="2204864"/>
            <a:ext cx="5760640" cy="1631216"/>
          </a:xfrm>
          <a:prstGeom prst="rect">
            <a:avLst/>
          </a:prstGeom>
        </p:spPr>
        <p:txBody>
          <a:bodyPr wrap="square">
            <a:spAutoFit/>
          </a:bodyPr>
          <a:lstStyle/>
          <a:p>
            <a:r>
              <a:rPr lang="en-US" sz="2000" b="1" dirty="0">
                <a:solidFill>
                  <a:srgbClr val="162259"/>
                </a:solidFill>
                <a:latin typeface="Arial" panose="020B0604020202020204" pitchFamily="34" charset="0"/>
                <a:cs typeface="Arial" panose="020B0604020202020204" pitchFamily="34" charset="0"/>
              </a:rPr>
              <a:t>People recently </a:t>
            </a:r>
            <a:r>
              <a:rPr lang="en-US" sz="2000" b="1" dirty="0" smtClean="0">
                <a:solidFill>
                  <a:srgbClr val="162259"/>
                </a:solidFill>
                <a:latin typeface="Arial" panose="020B0604020202020204" pitchFamily="34" charset="0"/>
                <a:cs typeface="Arial" panose="020B0604020202020204" pitchFamily="34" charset="0"/>
              </a:rPr>
              <a:t>bereaved</a:t>
            </a:r>
          </a:p>
          <a:p>
            <a:endParaRPr lang="en-US" sz="400" b="1" dirty="0" smtClean="0">
              <a:latin typeface="Arial" panose="020B0604020202020204" pitchFamily="34" charset="0"/>
              <a:cs typeface="Arial" panose="020B0604020202020204" pitchFamily="34" charset="0"/>
            </a:endParaRPr>
          </a:p>
          <a:p>
            <a:endParaRPr lang="en-US" sz="400" b="1" dirty="0">
              <a:latin typeface="Arial" panose="020B0604020202020204" pitchFamily="34" charset="0"/>
              <a:cs typeface="Arial" panose="020B0604020202020204" pitchFamily="34" charset="0"/>
            </a:endParaRPr>
          </a:p>
          <a:p>
            <a:r>
              <a:rPr lang="en-GB" sz="1600" i="1" dirty="0">
                <a:latin typeface="Arial" panose="020B0604020202020204" pitchFamily="34" charset="0"/>
                <a:cs typeface="Arial" panose="020B0604020202020204" pitchFamily="34" charset="0"/>
              </a:rPr>
              <a:t>“When I could feel more up to talking or going </a:t>
            </a:r>
            <a:r>
              <a:rPr lang="en-GB" sz="1600" i="1" dirty="0" smtClean="0">
                <a:latin typeface="Arial" panose="020B0604020202020204" pitchFamily="34" charset="0"/>
                <a:cs typeface="Arial" panose="020B0604020202020204" pitchFamily="34" charset="0"/>
              </a:rPr>
              <a:t>out, most </a:t>
            </a:r>
            <a:r>
              <a:rPr lang="en-GB" sz="1600" i="1" dirty="0">
                <a:latin typeface="Arial" panose="020B0604020202020204" pitchFamily="34" charset="0"/>
                <a:cs typeface="Arial" panose="020B0604020202020204" pitchFamily="34" charset="0"/>
              </a:rPr>
              <a:t>people had moved on with </a:t>
            </a:r>
            <a:r>
              <a:rPr lang="en-GB" sz="1600" i="1" dirty="0" smtClean="0">
                <a:latin typeface="Arial" panose="020B0604020202020204" pitchFamily="34" charset="0"/>
                <a:cs typeface="Arial" panose="020B0604020202020204" pitchFamily="34" charset="0"/>
              </a:rPr>
              <a:t>their </a:t>
            </a:r>
            <a:r>
              <a:rPr lang="en-US" sz="1600" i="1" dirty="0" smtClean="0">
                <a:latin typeface="Arial" panose="020B0604020202020204" pitchFamily="34" charset="0"/>
                <a:cs typeface="Arial" panose="020B0604020202020204" pitchFamily="34" charset="0"/>
              </a:rPr>
              <a:t>own </a:t>
            </a:r>
            <a:r>
              <a:rPr lang="en-US" sz="1600" i="1" dirty="0">
                <a:latin typeface="Arial" panose="020B0604020202020204" pitchFamily="34" charset="0"/>
                <a:cs typeface="Arial" panose="020B0604020202020204" pitchFamily="34" charset="0"/>
              </a:rPr>
              <a:t>lives</a:t>
            </a:r>
            <a:r>
              <a:rPr lang="en-US" sz="1600" i="1" dirty="0" smtClean="0">
                <a:latin typeface="Arial" panose="020B0604020202020204" pitchFamily="34" charset="0"/>
                <a:cs typeface="Arial" panose="020B0604020202020204" pitchFamily="34" charset="0"/>
              </a:rPr>
              <a:t>”</a:t>
            </a:r>
          </a:p>
          <a:p>
            <a:endParaRPr lang="en-US" sz="400" i="1" dirty="0" smtClean="0">
              <a:latin typeface="Arial" panose="020B0604020202020204" pitchFamily="34" charset="0"/>
              <a:cs typeface="Arial" panose="020B0604020202020204" pitchFamily="34" charset="0"/>
            </a:endParaRPr>
          </a:p>
          <a:p>
            <a:endParaRPr lang="en-US" sz="400" i="1"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54% </a:t>
            </a:r>
            <a:r>
              <a:rPr lang="en-GB" sz="1600" b="1" dirty="0" smtClean="0">
                <a:latin typeface="Arial" panose="020B0604020202020204" pitchFamily="34" charset="0"/>
                <a:cs typeface="Arial" panose="020B0604020202020204" pitchFamily="34" charset="0"/>
              </a:rPr>
              <a:t>who </a:t>
            </a:r>
            <a:r>
              <a:rPr lang="en-GB" sz="1600" dirty="0" smtClean="0">
                <a:latin typeface="Arial" panose="020B0604020202020204" pitchFamily="34" charset="0"/>
                <a:cs typeface="Arial" panose="020B0604020202020204" pitchFamily="34" charset="0"/>
              </a:rPr>
              <a:t>are</a:t>
            </a:r>
            <a:r>
              <a:rPr lang="en-GB" sz="1600"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regularly </a:t>
            </a:r>
            <a:r>
              <a:rPr lang="en-GB" sz="1600" dirty="0">
                <a:latin typeface="Arial" panose="020B0604020202020204" pitchFamily="34" charset="0"/>
                <a:cs typeface="Arial" panose="020B0604020202020204" pitchFamily="34" charset="0"/>
              </a:rPr>
              <a:t>lonely said they wouldn’t know where </a:t>
            </a:r>
            <a:r>
              <a:rPr lang="en-GB" sz="1600" dirty="0" smtClean="0">
                <a:latin typeface="Arial" panose="020B0604020202020204" pitchFamily="34" charset="0"/>
                <a:cs typeface="Arial" panose="020B0604020202020204" pitchFamily="34" charset="0"/>
              </a:rPr>
              <a:t>to </a:t>
            </a:r>
            <a:r>
              <a:rPr lang="en-US" sz="1600" dirty="0" smtClean="0">
                <a:latin typeface="Arial" panose="020B0604020202020204" pitchFamily="34" charset="0"/>
                <a:cs typeface="Arial" panose="020B0604020202020204" pitchFamily="34" charset="0"/>
              </a:rPr>
              <a:t>turn </a:t>
            </a:r>
            <a:r>
              <a:rPr lang="en-US" sz="1600" dirty="0">
                <a:latin typeface="Arial" panose="020B0604020202020204" pitchFamily="34" charset="0"/>
                <a:cs typeface="Arial" panose="020B0604020202020204" pitchFamily="34" charset="0"/>
              </a:rPr>
              <a:t>for help</a:t>
            </a:r>
          </a:p>
        </p:txBody>
      </p:sp>
      <p:pic>
        <p:nvPicPr>
          <p:cNvPr id="10" name="Picture 2"/>
          <p:cNvPicPr>
            <a:picLocks noChangeArrowheads="1"/>
          </p:cNvPicPr>
          <p:nvPr/>
        </p:nvPicPr>
        <p:blipFill rotWithShape="1">
          <a:blip r:embed="rId5">
            <a:extLst>
              <a:ext uri="{28A0092B-C50C-407E-A947-70E740481C1C}">
                <a14:useLocalDpi xmlns:a14="http://schemas.microsoft.com/office/drawing/2010/main" val="0"/>
              </a:ext>
            </a:extLst>
          </a:blip>
          <a:srcRect t="12365" r="2813" b="14763"/>
          <a:stretch/>
        </p:blipFill>
        <p:spPr bwMode="auto">
          <a:xfrm>
            <a:off x="323528" y="4195306"/>
            <a:ext cx="2488312" cy="1465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3131840" y="4149080"/>
            <a:ext cx="5850856" cy="1384995"/>
          </a:xfrm>
          <a:prstGeom prst="rect">
            <a:avLst/>
          </a:prstGeom>
        </p:spPr>
        <p:txBody>
          <a:bodyPr wrap="square">
            <a:spAutoFit/>
          </a:bodyPr>
          <a:lstStyle/>
          <a:p>
            <a:r>
              <a:rPr lang="en-US" sz="2000" b="1" dirty="0">
                <a:solidFill>
                  <a:srgbClr val="162259"/>
                </a:solidFill>
                <a:latin typeface="Arial" panose="020B0604020202020204" pitchFamily="34" charset="0"/>
                <a:cs typeface="Arial" panose="020B0604020202020204" pitchFamily="34" charset="0"/>
              </a:rPr>
              <a:t>R</a:t>
            </a:r>
            <a:r>
              <a:rPr lang="en-US" sz="2000" b="1" dirty="0" smtClean="0">
                <a:solidFill>
                  <a:srgbClr val="162259"/>
                </a:solidFill>
                <a:latin typeface="Arial" panose="020B0604020202020204" pitchFamily="34" charset="0"/>
                <a:cs typeface="Arial" panose="020B0604020202020204" pitchFamily="34" charset="0"/>
              </a:rPr>
              <a:t>ecently divorced/separated</a:t>
            </a:r>
          </a:p>
          <a:p>
            <a:endParaRPr lang="en-US" sz="400" b="1" dirty="0" smtClean="0">
              <a:solidFill>
                <a:srgbClr val="162259"/>
              </a:solidFill>
              <a:latin typeface="Arial" panose="020B0604020202020204" pitchFamily="34" charset="0"/>
              <a:cs typeface="Arial" panose="020B0604020202020204" pitchFamily="34" charset="0"/>
            </a:endParaRPr>
          </a:p>
          <a:p>
            <a:endParaRPr lang="en-US" sz="400" b="1" dirty="0">
              <a:solidFill>
                <a:srgbClr val="162259"/>
              </a:solidFill>
              <a:latin typeface="Arial" panose="020B0604020202020204" pitchFamily="34" charset="0"/>
              <a:cs typeface="Arial" panose="020B0604020202020204" pitchFamily="34" charset="0"/>
            </a:endParaRPr>
          </a:p>
          <a:p>
            <a:r>
              <a:rPr lang="en-GB" sz="1600" i="1" dirty="0">
                <a:latin typeface="Arial" panose="020B0604020202020204" pitchFamily="34" charset="0"/>
                <a:cs typeface="Arial" panose="020B0604020202020204" pitchFamily="34" charset="0"/>
              </a:rPr>
              <a:t>“I found it really hard being on my own </a:t>
            </a:r>
            <a:r>
              <a:rPr lang="en-GB" sz="1600" i="1" dirty="0" smtClean="0">
                <a:latin typeface="Arial" panose="020B0604020202020204" pitchFamily="34" charset="0"/>
                <a:cs typeface="Arial" panose="020B0604020202020204" pitchFamily="34" charset="0"/>
              </a:rPr>
              <a:t>again; you </a:t>
            </a:r>
            <a:r>
              <a:rPr lang="en-GB" sz="1600" i="1" dirty="0">
                <a:latin typeface="Arial" panose="020B0604020202020204" pitchFamily="34" charset="0"/>
                <a:cs typeface="Arial" panose="020B0604020202020204" pitchFamily="34" charset="0"/>
              </a:rPr>
              <a:t>think going to a party and other </a:t>
            </a:r>
            <a:r>
              <a:rPr lang="en-GB" sz="1600" i="1" dirty="0" smtClean="0">
                <a:latin typeface="Arial" panose="020B0604020202020204" pitchFamily="34" charset="0"/>
                <a:cs typeface="Arial" panose="020B0604020202020204" pitchFamily="34" charset="0"/>
              </a:rPr>
              <a:t>occasions by </a:t>
            </a:r>
            <a:r>
              <a:rPr lang="en-GB" sz="1600" i="1" dirty="0">
                <a:latin typeface="Arial" panose="020B0604020202020204" pitchFamily="34" charset="0"/>
                <a:cs typeface="Arial" panose="020B0604020202020204" pitchFamily="34" charset="0"/>
              </a:rPr>
              <a:t>yourself is a big thing</a:t>
            </a:r>
            <a:r>
              <a:rPr lang="en-GB" sz="1600" i="1" dirty="0" smtClean="0">
                <a:latin typeface="Arial" panose="020B0604020202020204" pitchFamily="34" charset="0"/>
                <a:cs typeface="Arial" panose="020B0604020202020204" pitchFamily="34" charset="0"/>
              </a:rPr>
              <a:t>”</a:t>
            </a:r>
          </a:p>
          <a:p>
            <a:endParaRPr lang="en-GB" sz="400" i="1" dirty="0" smtClean="0">
              <a:latin typeface="Arial" panose="020B0604020202020204" pitchFamily="34" charset="0"/>
              <a:cs typeface="Arial" panose="020B0604020202020204" pitchFamily="34" charset="0"/>
            </a:endParaRPr>
          </a:p>
          <a:p>
            <a:endParaRPr lang="en-GB" sz="400" i="1"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33% </a:t>
            </a:r>
            <a:r>
              <a:rPr lang="en-GB" sz="1600" dirty="0" smtClean="0">
                <a:latin typeface="Arial" panose="020B0604020202020204" pitchFamily="34" charset="0"/>
                <a:cs typeface="Arial" panose="020B0604020202020204" pitchFamily="34" charset="0"/>
              </a:rPr>
              <a:t>always </a:t>
            </a:r>
            <a:r>
              <a:rPr lang="en-GB" sz="1600" dirty="0">
                <a:latin typeface="Arial" panose="020B0604020202020204" pitchFamily="34" charset="0"/>
                <a:cs typeface="Arial" panose="020B0604020202020204" pitchFamily="34" charset="0"/>
              </a:rPr>
              <a:t>or often feel lonely</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81210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7026" y="2348880"/>
            <a:ext cx="8875192" cy="835223"/>
          </a:xfrm>
          <a:prstGeom prst="rect">
            <a:avLst/>
          </a:prstGeom>
        </p:spPr>
        <p:txBody>
          <a:bodyP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endParaRPr lang="en-GB" sz="6000" dirty="0" smtClean="0">
              <a:solidFill>
                <a:srgbClr val="65B32E"/>
              </a:solidFill>
              <a:latin typeface="Arial" panose="020B0604020202020204" pitchFamily="34" charset="0"/>
              <a:cs typeface="Arial" panose="020B0604020202020204" pitchFamily="34" charset="0"/>
            </a:endParaRPr>
          </a:p>
        </p:txBody>
      </p:sp>
      <p:sp>
        <p:nvSpPr>
          <p:cNvPr id="3" name="Rectangle 2"/>
          <p:cNvSpPr/>
          <p:nvPr/>
        </p:nvSpPr>
        <p:spPr>
          <a:xfrm>
            <a:off x="241002" y="1105287"/>
            <a:ext cx="8587160" cy="4401205"/>
          </a:xfrm>
          <a:prstGeom prst="rect">
            <a:avLst/>
          </a:prstGeom>
        </p:spPr>
        <p:txBody>
          <a:bodyPr wrap="square">
            <a:spAutoFit/>
          </a:bodyPr>
          <a:lstStyle/>
          <a:p>
            <a:pPr marL="342900" indent="-342900">
              <a:buFont typeface="Arial" panose="020B0604020202020204" pitchFamily="34" charset="0"/>
              <a:buChar char="•"/>
            </a:pPr>
            <a:r>
              <a:rPr lang="en-GB" sz="2800" dirty="0">
                <a:solidFill>
                  <a:srgbClr val="162259"/>
                </a:solidFill>
                <a:latin typeface="Arial" panose="020B0604020202020204" pitchFamily="34" charset="0"/>
                <a:cs typeface="Arial" panose="020B0604020202020204" pitchFamily="34" charset="0"/>
              </a:rPr>
              <a:t>N</a:t>
            </a:r>
            <a:r>
              <a:rPr lang="en-GB" sz="2800" dirty="0" smtClean="0">
                <a:solidFill>
                  <a:srgbClr val="162259"/>
                </a:solidFill>
                <a:latin typeface="Arial" panose="020B0604020202020204" pitchFamily="34" charset="0"/>
                <a:cs typeface="Arial" panose="020B0604020202020204" pitchFamily="34" charset="0"/>
              </a:rPr>
              <a:t>o </a:t>
            </a:r>
            <a:r>
              <a:rPr lang="en-GB" sz="2800" dirty="0">
                <a:solidFill>
                  <a:srgbClr val="162259"/>
                </a:solidFill>
                <a:latin typeface="Arial" panose="020B0604020202020204" pitchFamily="34" charset="0"/>
                <a:cs typeface="Arial" panose="020B0604020202020204" pitchFamily="34" charset="0"/>
              </a:rPr>
              <a:t>one-size-fits-all solution to </a:t>
            </a:r>
            <a:r>
              <a:rPr lang="en-GB" sz="2800" dirty="0" smtClean="0">
                <a:solidFill>
                  <a:srgbClr val="162259"/>
                </a:solidFill>
                <a:latin typeface="Arial" panose="020B0604020202020204" pitchFamily="34" charset="0"/>
                <a:cs typeface="Arial" panose="020B0604020202020204" pitchFamily="34" charset="0"/>
              </a:rPr>
              <a:t>tackling loneliness</a:t>
            </a:r>
          </a:p>
          <a:p>
            <a:endParaRPr lang="en-GB" sz="2800" dirty="0" smtClean="0">
              <a:solidFill>
                <a:srgbClr val="16225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800" dirty="0" smtClean="0">
                <a:solidFill>
                  <a:srgbClr val="162259"/>
                </a:solidFill>
                <a:latin typeface="Arial" panose="020B0604020202020204" pitchFamily="34" charset="0"/>
                <a:cs typeface="Arial" panose="020B0604020202020204" pitchFamily="34" charset="0"/>
              </a:rPr>
              <a:t>Different </a:t>
            </a:r>
            <a:r>
              <a:rPr lang="en-GB" sz="2800" dirty="0">
                <a:solidFill>
                  <a:srgbClr val="162259"/>
                </a:solidFill>
                <a:latin typeface="Arial" panose="020B0604020202020204" pitchFamily="34" charset="0"/>
                <a:cs typeface="Arial" panose="020B0604020202020204" pitchFamily="34" charset="0"/>
              </a:rPr>
              <a:t>people need different kinds of support – </a:t>
            </a:r>
            <a:endParaRPr lang="en-GB" sz="2800" dirty="0" smtClean="0">
              <a:solidFill>
                <a:srgbClr val="162259"/>
              </a:solidFill>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Ø"/>
            </a:pPr>
            <a:r>
              <a:rPr lang="en-GB" sz="2800" dirty="0" smtClean="0">
                <a:solidFill>
                  <a:srgbClr val="162259"/>
                </a:solidFill>
                <a:latin typeface="Arial" panose="020B0604020202020204" pitchFamily="34" charset="0"/>
                <a:cs typeface="Arial" panose="020B0604020202020204" pitchFamily="34" charset="0"/>
              </a:rPr>
              <a:t>and </a:t>
            </a:r>
            <a:r>
              <a:rPr lang="en-GB" sz="2800" dirty="0">
                <a:solidFill>
                  <a:srgbClr val="162259"/>
                </a:solidFill>
                <a:latin typeface="Arial" panose="020B0604020202020204" pitchFamily="34" charset="0"/>
                <a:cs typeface="Arial" panose="020B0604020202020204" pitchFamily="34" charset="0"/>
              </a:rPr>
              <a:t>these </a:t>
            </a:r>
            <a:r>
              <a:rPr lang="en-GB" sz="2800" dirty="0" smtClean="0">
                <a:solidFill>
                  <a:srgbClr val="162259"/>
                </a:solidFill>
                <a:latin typeface="Arial" panose="020B0604020202020204" pitchFamily="34" charset="0"/>
                <a:cs typeface="Arial" panose="020B0604020202020204" pitchFamily="34" charset="0"/>
              </a:rPr>
              <a:t>needs can </a:t>
            </a:r>
            <a:r>
              <a:rPr lang="en-GB" sz="2800" dirty="0">
                <a:solidFill>
                  <a:srgbClr val="162259"/>
                </a:solidFill>
                <a:latin typeface="Arial" panose="020B0604020202020204" pitchFamily="34" charset="0"/>
                <a:cs typeface="Arial" panose="020B0604020202020204" pitchFamily="34" charset="0"/>
              </a:rPr>
              <a:t>vary, depending on the level of their </a:t>
            </a:r>
            <a:r>
              <a:rPr lang="en-GB" sz="2800" dirty="0" smtClean="0">
                <a:solidFill>
                  <a:srgbClr val="162259"/>
                </a:solidFill>
                <a:latin typeface="Arial" panose="020B0604020202020204" pitchFamily="34" charset="0"/>
                <a:cs typeface="Arial" panose="020B0604020202020204" pitchFamily="34" charset="0"/>
              </a:rPr>
              <a:t>loneliness</a:t>
            </a:r>
          </a:p>
          <a:p>
            <a:pPr marL="800100" lvl="1" indent="-342900">
              <a:buFont typeface="Wingdings" panose="05000000000000000000" pitchFamily="2" charset="2"/>
              <a:buChar char="Ø"/>
            </a:pPr>
            <a:endParaRPr lang="en-GB" sz="2800" dirty="0" smtClean="0">
              <a:solidFill>
                <a:srgbClr val="16225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800" dirty="0" smtClean="0">
                <a:solidFill>
                  <a:srgbClr val="162259"/>
                </a:solidFill>
                <a:latin typeface="Arial" panose="020B0604020202020204" pitchFamily="34" charset="0"/>
                <a:cs typeface="Arial" panose="020B0604020202020204" pitchFamily="34" charset="0"/>
              </a:rPr>
              <a:t>A </a:t>
            </a:r>
            <a:r>
              <a:rPr lang="en-GB" sz="2800" dirty="0">
                <a:solidFill>
                  <a:srgbClr val="162259"/>
                </a:solidFill>
                <a:latin typeface="Arial" panose="020B0604020202020204" pitchFamily="34" charset="0"/>
                <a:cs typeface="Arial" panose="020B0604020202020204" pitchFamily="34" charset="0"/>
              </a:rPr>
              <a:t>mix of approaches </a:t>
            </a:r>
            <a:r>
              <a:rPr lang="en-GB" sz="2800" dirty="0" smtClean="0">
                <a:solidFill>
                  <a:srgbClr val="162259"/>
                </a:solidFill>
                <a:latin typeface="Arial" panose="020B0604020202020204" pitchFamily="34" charset="0"/>
                <a:cs typeface="Arial" panose="020B0604020202020204" pitchFamily="34" charset="0"/>
              </a:rPr>
              <a:t>needed to:</a:t>
            </a:r>
            <a:endParaRPr lang="en-GB" sz="2800" dirty="0">
              <a:solidFill>
                <a:srgbClr val="162259"/>
              </a:solidFill>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Ø"/>
            </a:pPr>
            <a:r>
              <a:rPr lang="en-GB" sz="2800" dirty="0">
                <a:solidFill>
                  <a:srgbClr val="162259"/>
                </a:solidFill>
                <a:latin typeface="Arial" panose="020B0604020202020204" pitchFamily="34" charset="0"/>
                <a:cs typeface="Arial" panose="020B0604020202020204" pitchFamily="34" charset="0"/>
              </a:rPr>
              <a:t>p</a:t>
            </a:r>
            <a:r>
              <a:rPr lang="en-GB" sz="2800" dirty="0" smtClean="0">
                <a:solidFill>
                  <a:srgbClr val="162259"/>
                </a:solidFill>
                <a:latin typeface="Arial" panose="020B0604020202020204" pitchFamily="34" charset="0"/>
                <a:cs typeface="Arial" panose="020B0604020202020204" pitchFamily="34" charset="0"/>
              </a:rPr>
              <a:t>revent </a:t>
            </a:r>
          </a:p>
          <a:p>
            <a:pPr marL="800100" lvl="1" indent="-342900">
              <a:buFont typeface="Wingdings" panose="05000000000000000000" pitchFamily="2" charset="2"/>
              <a:buChar char="Ø"/>
            </a:pPr>
            <a:r>
              <a:rPr lang="en-GB" sz="2800" dirty="0">
                <a:solidFill>
                  <a:srgbClr val="162259"/>
                </a:solidFill>
                <a:latin typeface="Arial" panose="020B0604020202020204" pitchFamily="34" charset="0"/>
                <a:cs typeface="Arial" panose="020B0604020202020204" pitchFamily="34" charset="0"/>
              </a:rPr>
              <a:t>r</a:t>
            </a:r>
            <a:r>
              <a:rPr lang="en-GB" sz="2800" dirty="0" smtClean="0">
                <a:solidFill>
                  <a:srgbClr val="162259"/>
                </a:solidFill>
                <a:latin typeface="Arial" panose="020B0604020202020204" pitchFamily="34" charset="0"/>
                <a:cs typeface="Arial" panose="020B0604020202020204" pitchFamily="34" charset="0"/>
              </a:rPr>
              <a:t>espond </a:t>
            </a:r>
          </a:p>
          <a:p>
            <a:pPr marL="800100" lvl="1" indent="-342900">
              <a:buFont typeface="Wingdings" panose="05000000000000000000" pitchFamily="2" charset="2"/>
              <a:buChar char="Ø"/>
            </a:pPr>
            <a:r>
              <a:rPr lang="en-GB" sz="2800" dirty="0">
                <a:solidFill>
                  <a:srgbClr val="162259"/>
                </a:solidFill>
                <a:latin typeface="Arial" panose="020B0604020202020204" pitchFamily="34" charset="0"/>
                <a:cs typeface="Arial" panose="020B0604020202020204" pitchFamily="34" charset="0"/>
              </a:rPr>
              <a:t>r</a:t>
            </a:r>
            <a:r>
              <a:rPr lang="en-GB" sz="2800" dirty="0" smtClean="0">
                <a:solidFill>
                  <a:srgbClr val="162259"/>
                </a:solidFill>
                <a:latin typeface="Arial" panose="020B0604020202020204" pitchFamily="34" charset="0"/>
                <a:cs typeface="Arial" panose="020B0604020202020204" pitchFamily="34" charset="0"/>
              </a:rPr>
              <a:t>estore</a:t>
            </a:r>
            <a:endParaRPr lang="en-GB" sz="2800" dirty="0">
              <a:solidFill>
                <a:srgbClr val="162259"/>
              </a:solidFill>
              <a:latin typeface="Arial" panose="020B0604020202020204" pitchFamily="34" charset="0"/>
              <a:cs typeface="Arial" panose="020B0604020202020204" pitchFamily="34" charset="0"/>
            </a:endParaRPr>
          </a:p>
        </p:txBody>
      </p:sp>
      <p:sp>
        <p:nvSpPr>
          <p:cNvPr id="6" name="Rectangle 5"/>
          <p:cNvSpPr/>
          <p:nvPr/>
        </p:nvSpPr>
        <p:spPr>
          <a:xfrm>
            <a:off x="1259632" y="357028"/>
            <a:ext cx="7114448" cy="707886"/>
          </a:xfrm>
          <a:prstGeom prst="rect">
            <a:avLst/>
          </a:prstGeom>
        </p:spPr>
        <p:txBody>
          <a:bodyPr wrap="none">
            <a:spAutoFit/>
          </a:bodyPr>
          <a:lstStyle/>
          <a:p>
            <a:r>
              <a:rPr lang="en-US" sz="4000" dirty="0" smtClean="0">
                <a:solidFill>
                  <a:srgbClr val="65B32E"/>
                </a:solidFill>
                <a:latin typeface="Arial" panose="020B0604020202020204" pitchFamily="34" charset="0"/>
                <a:cs typeface="Arial" panose="020B0604020202020204" pitchFamily="34" charset="0"/>
              </a:rPr>
              <a:t>What works: no </a:t>
            </a:r>
            <a:r>
              <a:rPr lang="en-US" sz="4000" dirty="0">
                <a:solidFill>
                  <a:srgbClr val="65B32E"/>
                </a:solidFill>
                <a:latin typeface="Arial" panose="020B0604020202020204" pitchFamily="34" charset="0"/>
                <a:cs typeface="Arial" panose="020B0604020202020204" pitchFamily="34" charset="0"/>
              </a:rPr>
              <a:t>single solution</a:t>
            </a:r>
          </a:p>
        </p:txBody>
      </p:sp>
    </p:spTree>
    <p:extLst>
      <p:ext uri="{BB962C8B-B14F-4D97-AF65-F5344CB8AC3E}">
        <p14:creationId xmlns:p14="http://schemas.microsoft.com/office/powerpoint/2010/main" val="6930374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7026" y="2348880"/>
            <a:ext cx="8875192" cy="835223"/>
          </a:xfrm>
          <a:prstGeom prst="rect">
            <a:avLst/>
          </a:prstGeom>
        </p:spPr>
        <p:txBody>
          <a:bodyP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endParaRPr lang="en-GB" sz="6000" dirty="0" smtClean="0">
              <a:solidFill>
                <a:srgbClr val="65B32E"/>
              </a:solidFill>
              <a:latin typeface="Arial" panose="020B0604020202020204" pitchFamily="34" charset="0"/>
              <a:cs typeface="Arial" panose="020B0604020202020204" pitchFamily="34" charset="0"/>
            </a:endParaRPr>
          </a:p>
        </p:txBody>
      </p:sp>
      <p:sp>
        <p:nvSpPr>
          <p:cNvPr id="3" name="Rectangle 2"/>
          <p:cNvSpPr/>
          <p:nvPr/>
        </p:nvSpPr>
        <p:spPr>
          <a:xfrm>
            <a:off x="539552" y="188640"/>
            <a:ext cx="8064896" cy="1631216"/>
          </a:xfrm>
          <a:prstGeom prst="rect">
            <a:avLst/>
          </a:prstGeom>
        </p:spPr>
        <p:txBody>
          <a:bodyPr wrap="square">
            <a:spAutoFit/>
          </a:bodyPr>
          <a:lstStyle/>
          <a:p>
            <a:pPr algn="ctr"/>
            <a:r>
              <a:rPr lang="en-GB" sz="3200" dirty="0" smtClean="0">
                <a:solidFill>
                  <a:srgbClr val="65B32E"/>
                </a:solidFill>
                <a:latin typeface="Arial" panose="020B0604020202020204" pitchFamily="34" charset="0"/>
                <a:cs typeface="Arial" panose="020B0604020202020204" pitchFamily="34" charset="0"/>
              </a:rPr>
              <a:t>What works: prevent</a:t>
            </a:r>
          </a:p>
          <a:p>
            <a:pPr algn="ctr"/>
            <a:r>
              <a:rPr lang="en-GB" sz="2400" dirty="0">
                <a:latin typeface="Arial" panose="020B0604020202020204" pitchFamily="34" charset="0"/>
                <a:cs typeface="Arial" panose="020B0604020202020204" pitchFamily="34" charset="0"/>
              </a:rPr>
              <a:t>I</a:t>
            </a:r>
            <a:r>
              <a:rPr lang="en-GB" sz="2400" dirty="0" smtClean="0">
                <a:latin typeface="Arial" panose="020B0604020202020204" pitchFamily="34" charset="0"/>
                <a:cs typeface="Arial" panose="020B0604020202020204" pitchFamily="34" charset="0"/>
              </a:rPr>
              <a:t>dentifying </a:t>
            </a:r>
            <a:r>
              <a:rPr lang="en-GB" sz="2400" dirty="0">
                <a:latin typeface="Arial" panose="020B0604020202020204" pitchFamily="34" charset="0"/>
                <a:cs typeface="Arial" panose="020B0604020202020204" pitchFamily="34" charset="0"/>
              </a:rPr>
              <a:t>triggers </a:t>
            </a:r>
            <a:r>
              <a:rPr lang="en-GB" sz="2400" dirty="0" smtClean="0">
                <a:latin typeface="Arial" panose="020B0604020202020204" pitchFamily="34" charset="0"/>
                <a:cs typeface="Arial" panose="020B0604020202020204" pitchFamily="34" charset="0"/>
              </a:rPr>
              <a:t>and groups </a:t>
            </a:r>
            <a:r>
              <a:rPr lang="en-GB" sz="2400" dirty="0">
                <a:latin typeface="Arial" panose="020B0604020202020204" pitchFamily="34" charset="0"/>
                <a:cs typeface="Arial" panose="020B0604020202020204" pitchFamily="34" charset="0"/>
              </a:rPr>
              <a:t>of people at particular risk before </a:t>
            </a:r>
            <a:r>
              <a:rPr lang="en-GB" sz="2400" dirty="0" smtClean="0">
                <a:latin typeface="Arial" panose="020B0604020202020204" pitchFamily="34" charset="0"/>
                <a:cs typeface="Arial" panose="020B0604020202020204" pitchFamily="34" charset="0"/>
              </a:rPr>
              <a:t>their situation </a:t>
            </a:r>
            <a:r>
              <a:rPr lang="en-GB" sz="2400" dirty="0">
                <a:latin typeface="Arial" panose="020B0604020202020204" pitchFamily="34" charset="0"/>
                <a:cs typeface="Arial" panose="020B0604020202020204" pitchFamily="34" charset="0"/>
              </a:rPr>
              <a:t>becomes chronic </a:t>
            </a:r>
          </a:p>
          <a:p>
            <a:endParaRPr lang="en-GB" sz="2000" dirty="0">
              <a:latin typeface="Arial" panose="020B0604020202020204" pitchFamily="34" charset="0"/>
              <a:cs typeface="Arial" panose="020B0604020202020204" pitchFamily="34" charset="0"/>
            </a:endParaRPr>
          </a:p>
        </p:txBody>
      </p:sp>
      <p:sp>
        <p:nvSpPr>
          <p:cNvPr id="9" name="Rectangle 8"/>
          <p:cNvSpPr/>
          <p:nvPr/>
        </p:nvSpPr>
        <p:spPr>
          <a:xfrm>
            <a:off x="257026" y="1772816"/>
            <a:ext cx="3882926" cy="3231654"/>
          </a:xfrm>
          <a:prstGeom prst="rect">
            <a:avLst/>
          </a:prstGeom>
        </p:spPr>
        <p:txBody>
          <a:bodyPr wrap="square">
            <a:spAutoFit/>
          </a:bodyPr>
          <a:lstStyle/>
          <a:p>
            <a:r>
              <a:rPr lang="en-GB" sz="2400" dirty="0" smtClean="0">
                <a:solidFill>
                  <a:srgbClr val="65B32E"/>
                </a:solidFill>
                <a:latin typeface="Arial" panose="020B0604020202020204" pitchFamily="34" charset="0"/>
                <a:cs typeface="Arial" panose="020B0604020202020204" pitchFamily="34" charset="0"/>
              </a:rPr>
              <a:t>What can you do?</a:t>
            </a:r>
            <a:endParaRPr lang="en-GB" sz="2000" dirty="0">
              <a:solidFill>
                <a:srgbClr val="65B32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Raise awareness of transition points</a:t>
            </a: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Use resources available in libraries</a:t>
            </a: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“Whole family approach”</a:t>
            </a: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Four pledges related to bereavement support</a:t>
            </a: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Identify entry points</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
        <p:nvSpPr>
          <p:cNvPr id="10" name="Rectangle 9"/>
          <p:cNvSpPr/>
          <p:nvPr/>
        </p:nvSpPr>
        <p:spPr>
          <a:xfrm>
            <a:off x="4464892" y="1844824"/>
            <a:ext cx="3899418" cy="4770537"/>
          </a:xfrm>
          <a:prstGeom prst="rect">
            <a:avLst/>
          </a:prstGeom>
        </p:spPr>
        <p:txBody>
          <a:bodyPr wrap="square">
            <a:spAutoFit/>
          </a:bodyPr>
          <a:lstStyle/>
          <a:p>
            <a:r>
              <a:rPr lang="en-GB" sz="2400" dirty="0" smtClean="0">
                <a:solidFill>
                  <a:srgbClr val="65B32E"/>
                </a:solidFill>
                <a:latin typeface="Arial" panose="020B0604020202020204" pitchFamily="34" charset="0"/>
                <a:cs typeface="Arial" panose="020B0604020202020204" pitchFamily="34" charset="0"/>
              </a:rPr>
              <a:t>What can CWC do?</a:t>
            </a:r>
            <a:endParaRPr lang="en-GB" sz="2000" dirty="0">
              <a:solidFill>
                <a:srgbClr val="65B32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Extend engagement to include funeral directors/employers</a:t>
            </a: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Investigate additional options for bereavement support</a:t>
            </a: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More links with informal high street professionals (hairdressers, taxi drivers, </a:t>
            </a:r>
            <a:r>
              <a:rPr lang="en-GB" sz="2000" dirty="0" err="1" smtClean="0">
                <a:latin typeface="Arial" panose="020B0604020202020204" pitchFamily="34" charset="0"/>
                <a:cs typeface="Arial" panose="020B0604020202020204" pitchFamily="34" charset="0"/>
              </a:rPr>
              <a:t>etc</a:t>
            </a:r>
            <a:r>
              <a:rPr lang="en-GB" sz="2000" dirty="0" smtClean="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Help with identifying entry points</a:t>
            </a: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Identify succession planning opportunities with employers</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47806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7026" y="2348880"/>
            <a:ext cx="8875192" cy="835223"/>
          </a:xfrm>
          <a:prstGeom prst="rect">
            <a:avLst/>
          </a:prstGeom>
        </p:spPr>
        <p:txBody>
          <a:bodyP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endParaRPr lang="en-GB" sz="6000" dirty="0" smtClean="0">
              <a:solidFill>
                <a:srgbClr val="65B32E"/>
              </a:solidFill>
              <a:latin typeface="Arial" panose="020B0604020202020204" pitchFamily="34" charset="0"/>
              <a:cs typeface="Arial" panose="020B0604020202020204" pitchFamily="34" charset="0"/>
            </a:endParaRPr>
          </a:p>
        </p:txBody>
      </p:sp>
      <p:sp>
        <p:nvSpPr>
          <p:cNvPr id="9" name="Rectangle 8"/>
          <p:cNvSpPr/>
          <p:nvPr/>
        </p:nvSpPr>
        <p:spPr>
          <a:xfrm>
            <a:off x="107504" y="1844824"/>
            <a:ext cx="4680520" cy="4154984"/>
          </a:xfrm>
          <a:prstGeom prst="rect">
            <a:avLst/>
          </a:prstGeom>
        </p:spPr>
        <p:txBody>
          <a:bodyPr wrap="square">
            <a:spAutoFit/>
          </a:bodyPr>
          <a:lstStyle/>
          <a:p>
            <a:r>
              <a:rPr lang="en-GB" sz="2400" dirty="0" smtClean="0">
                <a:solidFill>
                  <a:srgbClr val="65B32E"/>
                </a:solidFill>
                <a:latin typeface="Arial" panose="020B0604020202020204" pitchFamily="34" charset="0"/>
                <a:cs typeface="Arial" panose="020B0604020202020204" pitchFamily="34" charset="0"/>
              </a:rPr>
              <a:t>What can you do?</a:t>
            </a:r>
            <a:endParaRPr lang="en-GB" sz="2000" dirty="0">
              <a:solidFill>
                <a:srgbClr val="65B32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Offer practical support for the recently bereaved </a:t>
            </a:r>
            <a:r>
              <a:rPr lang="en-GB" sz="2000" dirty="0" err="1" smtClean="0">
                <a:latin typeface="Arial" panose="020B0604020202020204" pitchFamily="34" charset="0"/>
                <a:cs typeface="Arial" panose="020B0604020202020204" pitchFamily="34" charset="0"/>
              </a:rPr>
              <a:t>eg</a:t>
            </a:r>
            <a:r>
              <a:rPr lang="en-GB" sz="2000" dirty="0" smtClean="0">
                <a:latin typeface="Arial" panose="020B0604020202020204" pitchFamily="34" charset="0"/>
                <a:cs typeface="Arial" panose="020B0604020202020204" pitchFamily="34" charset="0"/>
              </a:rPr>
              <a:t> cookery classes</a:t>
            </a: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Raise awareness of activities such as </a:t>
            </a:r>
            <a:r>
              <a:rPr lang="en-GB" sz="2000" dirty="0" err="1" smtClean="0">
                <a:latin typeface="Arial" panose="020B0604020202020204" pitchFamily="34" charset="0"/>
                <a:cs typeface="Arial" panose="020B0604020202020204" pitchFamily="34" charset="0"/>
              </a:rPr>
              <a:t>Healthwalks</a:t>
            </a:r>
            <a:r>
              <a:rPr lang="en-GB" sz="2000" dirty="0" smtClean="0">
                <a:latin typeface="Arial" panose="020B0604020202020204" pitchFamily="34" charset="0"/>
                <a:cs typeface="Arial" panose="020B0604020202020204" pitchFamily="34" charset="0"/>
              </a:rPr>
              <a:t>, arts based activities, gardening groups</a:t>
            </a: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Develop activities tailored for specific transition groups</a:t>
            </a: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Volunteering programmes</a:t>
            </a: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Shared lives scheme/Casserole Club (Empty nesters)</a:t>
            </a:r>
          </a:p>
          <a:p>
            <a:endParaRPr lang="en-GB" sz="2000" dirty="0">
              <a:latin typeface="Arial" panose="020B0604020202020204" pitchFamily="34" charset="0"/>
              <a:cs typeface="Arial" panose="020B0604020202020204" pitchFamily="34" charset="0"/>
            </a:endParaRPr>
          </a:p>
        </p:txBody>
      </p:sp>
      <p:sp>
        <p:nvSpPr>
          <p:cNvPr id="10" name="Rectangle 9"/>
          <p:cNvSpPr/>
          <p:nvPr/>
        </p:nvSpPr>
        <p:spPr>
          <a:xfrm>
            <a:off x="4910646" y="1844824"/>
            <a:ext cx="4125850" cy="2616101"/>
          </a:xfrm>
          <a:prstGeom prst="rect">
            <a:avLst/>
          </a:prstGeom>
          <a:ln>
            <a:noFill/>
          </a:ln>
        </p:spPr>
        <p:txBody>
          <a:bodyPr wrap="square">
            <a:spAutoFit/>
          </a:bodyPr>
          <a:lstStyle/>
          <a:p>
            <a:r>
              <a:rPr lang="en-GB" sz="2400" dirty="0" smtClean="0">
                <a:solidFill>
                  <a:srgbClr val="65B32E"/>
                </a:solidFill>
                <a:latin typeface="Arial" panose="020B0604020202020204" pitchFamily="34" charset="0"/>
                <a:cs typeface="Arial" panose="020B0604020202020204" pitchFamily="34" charset="0"/>
              </a:rPr>
              <a:t>What can CWC do?</a:t>
            </a:r>
            <a:endParaRPr lang="en-GB" sz="2000" dirty="0">
              <a:solidFill>
                <a:srgbClr val="65B32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Work with activity providers to develop provision for those experiencing life transitions</a:t>
            </a: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Encourage the private sector to plug gaps, work with employees at transition points</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
        <p:nvSpPr>
          <p:cNvPr id="7" name="Rectangle 6"/>
          <p:cNvSpPr/>
          <p:nvPr/>
        </p:nvSpPr>
        <p:spPr>
          <a:xfrm>
            <a:off x="257026" y="188640"/>
            <a:ext cx="8635454" cy="1323439"/>
          </a:xfrm>
          <a:prstGeom prst="rect">
            <a:avLst/>
          </a:prstGeom>
        </p:spPr>
        <p:txBody>
          <a:bodyPr wrap="square">
            <a:spAutoFit/>
          </a:bodyPr>
          <a:lstStyle/>
          <a:p>
            <a:pPr algn="ctr"/>
            <a:r>
              <a:rPr lang="en-GB" sz="3200" dirty="0" smtClean="0">
                <a:solidFill>
                  <a:srgbClr val="65B32E"/>
                </a:solidFill>
                <a:latin typeface="Arial" panose="020B0604020202020204" pitchFamily="34" charset="0"/>
                <a:cs typeface="Arial" panose="020B0604020202020204" pitchFamily="34" charset="0"/>
              </a:rPr>
              <a:t>What works: response</a:t>
            </a:r>
          </a:p>
          <a:p>
            <a:pPr algn="ctr"/>
            <a:r>
              <a:rPr lang="en-GB" sz="2400" dirty="0" smtClean="0">
                <a:latin typeface="Arial" panose="020B0604020202020204" pitchFamily="34" charset="0"/>
                <a:cs typeface="Arial" panose="020B0604020202020204" pitchFamily="34" charset="0"/>
              </a:rPr>
              <a:t>Timely and tailored response to people experiencing lower-levels of loneliness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98407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7026" y="2348880"/>
            <a:ext cx="8875192" cy="835223"/>
          </a:xfrm>
          <a:prstGeom prst="rect">
            <a:avLst/>
          </a:prstGeom>
        </p:spPr>
        <p:txBody>
          <a:bodyP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endParaRPr lang="en-GB" sz="6000" dirty="0" smtClean="0">
              <a:solidFill>
                <a:srgbClr val="65B32E"/>
              </a:solidFill>
              <a:latin typeface="Arial" panose="020B0604020202020204" pitchFamily="34" charset="0"/>
              <a:cs typeface="Arial" panose="020B0604020202020204" pitchFamily="34" charset="0"/>
            </a:endParaRPr>
          </a:p>
        </p:txBody>
      </p:sp>
      <p:sp>
        <p:nvSpPr>
          <p:cNvPr id="9" name="Rectangle 8"/>
          <p:cNvSpPr/>
          <p:nvPr/>
        </p:nvSpPr>
        <p:spPr>
          <a:xfrm>
            <a:off x="275634" y="2132856"/>
            <a:ext cx="4248472" cy="3539430"/>
          </a:xfrm>
          <a:prstGeom prst="rect">
            <a:avLst/>
          </a:prstGeom>
        </p:spPr>
        <p:txBody>
          <a:bodyPr wrap="square">
            <a:spAutoFit/>
          </a:bodyPr>
          <a:lstStyle/>
          <a:p>
            <a:r>
              <a:rPr lang="en-GB" sz="2400" dirty="0" smtClean="0">
                <a:solidFill>
                  <a:srgbClr val="65B32E"/>
                </a:solidFill>
                <a:latin typeface="Arial" panose="020B0604020202020204" pitchFamily="34" charset="0"/>
                <a:cs typeface="Arial" panose="020B0604020202020204" pitchFamily="34" charset="0"/>
              </a:rPr>
              <a:t>What can you do?</a:t>
            </a:r>
            <a:endParaRPr lang="en-GB" sz="2000" dirty="0">
              <a:solidFill>
                <a:srgbClr val="65B32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Access conversational tools to help with this – MECC, Citywide </a:t>
            </a:r>
            <a:r>
              <a:rPr lang="en-GB" sz="2000" dirty="0" err="1" smtClean="0">
                <a:latin typeface="Arial" panose="020B0604020202020204" pitchFamily="34" charset="0"/>
                <a:cs typeface="Arial" panose="020B0604020202020204" pitchFamily="34" charset="0"/>
              </a:rPr>
              <a:t>Connect’s</a:t>
            </a:r>
            <a:r>
              <a:rPr lang="en-GB" sz="2000" dirty="0" smtClean="0">
                <a:latin typeface="Arial" panose="020B0604020202020204" pitchFamily="34" charset="0"/>
                <a:cs typeface="Arial" panose="020B0604020202020204" pitchFamily="34" charset="0"/>
              </a:rPr>
              <a:t> Living Well : keeping </a:t>
            </a:r>
            <a:r>
              <a:rPr lang="en-GB" sz="2000" dirty="0">
                <a:latin typeface="Arial" panose="020B0604020202020204" pitchFamily="34" charset="0"/>
                <a:cs typeface="Arial" panose="020B0604020202020204" pitchFamily="34" charset="0"/>
              </a:rPr>
              <a:t>C</a:t>
            </a:r>
            <a:r>
              <a:rPr lang="en-GB" sz="2000" dirty="0" smtClean="0">
                <a:latin typeface="Arial" panose="020B0604020202020204" pitchFamily="34" charset="0"/>
                <a:cs typeface="Arial" panose="020B0604020202020204" pitchFamily="34" charset="0"/>
              </a:rPr>
              <a:t>onnected course</a:t>
            </a: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Buddying – 12 week programme of support?</a:t>
            </a: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Confidence building courses – professionals and clients</a:t>
            </a: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Volunteering programmes</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
        <p:nvSpPr>
          <p:cNvPr id="10" name="Rectangle 9"/>
          <p:cNvSpPr/>
          <p:nvPr/>
        </p:nvSpPr>
        <p:spPr>
          <a:xfrm>
            <a:off x="4633022" y="2132856"/>
            <a:ext cx="3899418" cy="2308324"/>
          </a:xfrm>
          <a:prstGeom prst="rect">
            <a:avLst/>
          </a:prstGeom>
        </p:spPr>
        <p:txBody>
          <a:bodyPr wrap="square">
            <a:spAutoFit/>
          </a:bodyPr>
          <a:lstStyle/>
          <a:p>
            <a:r>
              <a:rPr lang="en-GB" sz="2400" dirty="0" smtClean="0">
                <a:solidFill>
                  <a:srgbClr val="65B32E"/>
                </a:solidFill>
                <a:latin typeface="Arial" panose="020B0604020202020204" pitchFamily="34" charset="0"/>
                <a:cs typeface="Arial" panose="020B0604020202020204" pitchFamily="34" charset="0"/>
              </a:rPr>
              <a:t>What can CWC do?</a:t>
            </a:r>
            <a:endParaRPr lang="en-GB" sz="2000" dirty="0">
              <a:solidFill>
                <a:srgbClr val="65B32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Review Living Well: Keeping connected course to reflect transitions/risk points</a:t>
            </a:r>
          </a:p>
          <a:p>
            <a:pPr marL="342900" indent="-3429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
        <p:nvSpPr>
          <p:cNvPr id="8" name="Rectangle 7"/>
          <p:cNvSpPr/>
          <p:nvPr/>
        </p:nvSpPr>
        <p:spPr>
          <a:xfrm>
            <a:off x="257026" y="476672"/>
            <a:ext cx="8563446" cy="1446550"/>
          </a:xfrm>
          <a:prstGeom prst="rect">
            <a:avLst/>
          </a:prstGeom>
        </p:spPr>
        <p:txBody>
          <a:bodyPr wrap="square">
            <a:spAutoFit/>
          </a:bodyPr>
          <a:lstStyle/>
          <a:p>
            <a:pPr algn="ctr"/>
            <a:r>
              <a:rPr lang="en-GB" sz="2800" dirty="0" smtClean="0">
                <a:solidFill>
                  <a:srgbClr val="65B32E"/>
                </a:solidFill>
                <a:latin typeface="Arial" panose="020B0604020202020204" pitchFamily="34" charset="0"/>
                <a:cs typeface="Arial" panose="020B0604020202020204" pitchFamily="34" charset="0"/>
              </a:rPr>
              <a:t>What works: restore</a:t>
            </a:r>
          </a:p>
          <a:p>
            <a:pPr algn="ctr"/>
            <a:r>
              <a:rPr lang="en-GB" sz="2000" dirty="0" smtClean="0">
                <a:latin typeface="Arial" panose="020B0604020202020204" pitchFamily="34" charset="0"/>
                <a:cs typeface="Arial" panose="020B0604020202020204" pitchFamily="34" charset="0"/>
              </a:rPr>
              <a:t>Rebuilding </a:t>
            </a:r>
            <a:r>
              <a:rPr lang="en-GB" sz="2000" dirty="0">
                <a:latin typeface="Arial" panose="020B0604020202020204" pitchFamily="34" charset="0"/>
                <a:cs typeface="Arial" panose="020B0604020202020204" pitchFamily="34" charset="0"/>
              </a:rPr>
              <a:t>people’s confidence and sense of connection when they have experienced loneliness over a longer period and their situation is at risk of becoming chronic. </a:t>
            </a:r>
          </a:p>
        </p:txBody>
      </p:sp>
    </p:spTree>
    <p:extLst>
      <p:ext uri="{BB962C8B-B14F-4D97-AF65-F5344CB8AC3E}">
        <p14:creationId xmlns:p14="http://schemas.microsoft.com/office/powerpoint/2010/main" val="16990845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7026" y="2348880"/>
            <a:ext cx="8875192" cy="835223"/>
          </a:xfrm>
          <a:prstGeom prst="rect">
            <a:avLst/>
          </a:prstGeom>
        </p:spPr>
        <p:txBody>
          <a:bodyP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endParaRPr lang="en-GB" sz="6000" dirty="0" smtClean="0">
              <a:solidFill>
                <a:srgbClr val="65B32E"/>
              </a:solidFill>
              <a:latin typeface="Arial" panose="020B0604020202020204" pitchFamily="34" charset="0"/>
              <a:cs typeface="Arial" panose="020B0604020202020204" pitchFamily="34" charset="0"/>
            </a:endParaRPr>
          </a:p>
        </p:txBody>
      </p:sp>
      <p:sp>
        <p:nvSpPr>
          <p:cNvPr id="8" name="Rectangle 7"/>
          <p:cNvSpPr/>
          <p:nvPr/>
        </p:nvSpPr>
        <p:spPr>
          <a:xfrm>
            <a:off x="107504" y="188640"/>
            <a:ext cx="8928992" cy="615553"/>
          </a:xfrm>
          <a:prstGeom prst="rect">
            <a:avLst/>
          </a:prstGeom>
        </p:spPr>
        <p:txBody>
          <a:bodyPr wrap="square">
            <a:spAutoFit/>
          </a:bodyPr>
          <a:lstStyle/>
          <a:p>
            <a:pPr algn="ctr"/>
            <a:r>
              <a:rPr lang="en-GB" sz="3400" dirty="0" smtClean="0">
                <a:solidFill>
                  <a:srgbClr val="65B32E"/>
                </a:solidFill>
                <a:latin typeface="Arial" panose="020B0604020202020204" pitchFamily="34" charset="0"/>
                <a:cs typeface="Arial" panose="020B0604020202020204" pitchFamily="34" charset="0"/>
              </a:rPr>
              <a:t>Reframing loneliness: preventing vulnerability</a:t>
            </a:r>
          </a:p>
        </p:txBody>
      </p:sp>
      <p:sp>
        <p:nvSpPr>
          <p:cNvPr id="6" name="Rectangle 5"/>
          <p:cNvSpPr/>
          <p:nvPr/>
        </p:nvSpPr>
        <p:spPr>
          <a:xfrm>
            <a:off x="107504" y="1124744"/>
            <a:ext cx="8928992" cy="4493538"/>
          </a:xfrm>
          <a:prstGeom prst="rect">
            <a:avLst/>
          </a:prstGeom>
        </p:spPr>
        <p:txBody>
          <a:bodyPr wrap="square">
            <a:spAutoFit/>
          </a:bodyPr>
          <a:lstStyle/>
          <a:p>
            <a:pPr marL="285750" indent="-285750">
              <a:buFont typeface="Arial" panose="020B0604020202020204" pitchFamily="34" charset="0"/>
              <a:buChar char="•"/>
            </a:pPr>
            <a:r>
              <a:rPr lang="en-GB" sz="2600" dirty="0" smtClean="0">
                <a:latin typeface="Arial" panose="020B0604020202020204" pitchFamily="34" charset="0"/>
                <a:cs typeface="Arial" panose="020B0604020202020204" pitchFamily="34" charset="0"/>
              </a:rPr>
              <a:t>Focus now on preventing vulnerability </a:t>
            </a:r>
          </a:p>
          <a:p>
            <a:pPr marL="285750" indent="-285750">
              <a:buFont typeface="Arial" panose="020B0604020202020204" pitchFamily="34" charset="0"/>
              <a:buChar char="•"/>
            </a:pPr>
            <a:endParaRPr lang="en-GB" sz="2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600" dirty="0" smtClean="0">
                <a:latin typeface="Arial" panose="020B0604020202020204" pitchFamily="34" charset="0"/>
                <a:cs typeface="Arial" panose="020B0604020202020204" pitchFamily="34" charset="0"/>
              </a:rPr>
              <a:t>Introducing role </a:t>
            </a:r>
            <a:r>
              <a:rPr lang="en-GB" sz="2600" dirty="0">
                <a:latin typeface="Arial" panose="020B0604020202020204" pitchFamily="34" charset="0"/>
                <a:cs typeface="Arial" panose="020B0604020202020204" pitchFamily="34" charset="0"/>
              </a:rPr>
              <a:t>of life </a:t>
            </a:r>
            <a:r>
              <a:rPr lang="en-GB" sz="2600" dirty="0" smtClean="0">
                <a:latin typeface="Arial" panose="020B0604020202020204" pitchFamily="34" charset="0"/>
                <a:cs typeface="Arial" panose="020B0604020202020204" pitchFamily="34" charset="0"/>
              </a:rPr>
              <a:t>transitions </a:t>
            </a:r>
            <a:r>
              <a:rPr lang="en-GB" sz="2600" dirty="0">
                <a:latin typeface="Arial" panose="020B0604020202020204" pitchFamily="34" charset="0"/>
                <a:cs typeface="Arial" panose="020B0604020202020204" pitchFamily="34" charset="0"/>
              </a:rPr>
              <a:t>as disruptive moments that increase </a:t>
            </a:r>
            <a:r>
              <a:rPr lang="en-GB" sz="2600" dirty="0" smtClean="0">
                <a:latin typeface="Arial" panose="020B0604020202020204" pitchFamily="34" charset="0"/>
                <a:cs typeface="Arial" panose="020B0604020202020204" pitchFamily="34" charset="0"/>
              </a:rPr>
              <a:t>risk</a:t>
            </a:r>
          </a:p>
          <a:p>
            <a:pPr marL="742950" lvl="1" indent="-285750">
              <a:buFont typeface="Arial" panose="020B0604020202020204" pitchFamily="34" charset="0"/>
              <a:buChar char="•"/>
            </a:pPr>
            <a:endParaRPr lang="en-GB" sz="2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600" dirty="0" smtClean="0">
                <a:latin typeface="Arial" panose="020B0604020202020204" pitchFamily="34" charset="0"/>
                <a:cs typeface="Arial" panose="020B0604020202020204" pitchFamily="34" charset="0"/>
              </a:rPr>
              <a:t>Enabling earlier intervention and development of preventative support</a:t>
            </a:r>
          </a:p>
          <a:p>
            <a:endParaRPr lang="en-GB" sz="2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600" dirty="0" smtClean="0">
                <a:latin typeface="Arial" panose="020B0604020202020204" pitchFamily="34" charset="0"/>
                <a:cs typeface="Arial" panose="020B0604020202020204" pitchFamily="34" charset="0"/>
              </a:rPr>
              <a:t>Building </a:t>
            </a:r>
            <a:r>
              <a:rPr lang="en-GB" sz="2600" dirty="0">
                <a:latin typeface="Arial" panose="020B0604020202020204" pitchFamily="34" charset="0"/>
                <a:cs typeface="Arial" panose="020B0604020202020204" pitchFamily="34" charset="0"/>
              </a:rPr>
              <a:t>resilience and </a:t>
            </a:r>
            <a:r>
              <a:rPr lang="en-GB" sz="2600" dirty="0" smtClean="0">
                <a:latin typeface="Arial" panose="020B0604020202020204" pitchFamily="34" charset="0"/>
                <a:cs typeface="Arial" panose="020B0604020202020204" pitchFamily="34" charset="0"/>
              </a:rPr>
              <a:t>skills</a:t>
            </a:r>
          </a:p>
          <a:p>
            <a:endParaRPr lang="en-GB" sz="2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600" dirty="0" smtClean="0">
                <a:latin typeface="Arial" panose="020B0604020202020204" pitchFamily="34" charset="0"/>
                <a:cs typeface="Arial" panose="020B0604020202020204" pitchFamily="34" charset="0"/>
              </a:rPr>
              <a:t>Reframing participation</a:t>
            </a:r>
            <a:endParaRPr lang="en-GB"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476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95537" y="908720"/>
            <a:ext cx="4968551" cy="424847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GB" dirty="0" smtClean="0">
                <a:solidFill>
                  <a:srgbClr val="65B32E"/>
                </a:solidFill>
                <a:latin typeface="Arial" panose="020B0604020202020204" pitchFamily="34" charset="0"/>
                <a:cs typeface="Arial" panose="020B0604020202020204" pitchFamily="34" charset="0"/>
              </a:rPr>
              <a:t>Part 1:</a:t>
            </a:r>
          </a:p>
          <a:p>
            <a:pPr marL="0" lvl="0" indent="0">
              <a:buNone/>
            </a:pPr>
            <a:endParaRPr lang="en-GB" sz="1600" dirty="0" smtClean="0">
              <a:solidFill>
                <a:srgbClr val="65B32E"/>
              </a:solidFill>
              <a:latin typeface="Arial" panose="020B0604020202020204" pitchFamily="34" charset="0"/>
              <a:cs typeface="Arial" panose="020B0604020202020204" pitchFamily="34" charset="0"/>
            </a:endParaRPr>
          </a:p>
          <a:p>
            <a:pPr lvl="0"/>
            <a:r>
              <a:rPr lang="en-GB" sz="2800" dirty="0" smtClean="0">
                <a:solidFill>
                  <a:srgbClr val="162259"/>
                </a:solidFill>
                <a:latin typeface="Arial" panose="020B0604020202020204" pitchFamily="34" charset="0"/>
                <a:cs typeface="Arial" panose="020B0604020202020204" pitchFamily="34" charset="0"/>
              </a:rPr>
              <a:t>Profile and characteristics of older people residing in each of the Locality areas</a:t>
            </a:r>
          </a:p>
          <a:p>
            <a:r>
              <a:rPr lang="en-GB" sz="2800" dirty="0" smtClean="0">
                <a:solidFill>
                  <a:srgbClr val="162259"/>
                </a:solidFill>
                <a:latin typeface="Arial" panose="020B0604020202020204" pitchFamily="34" charset="0"/>
                <a:cs typeface="Arial" panose="020B0604020202020204" pitchFamily="34" charset="0"/>
              </a:rPr>
              <a:t>Using known risk factors</a:t>
            </a:r>
          </a:p>
          <a:p>
            <a:r>
              <a:rPr lang="en-GB" sz="2800" dirty="0" smtClean="0">
                <a:solidFill>
                  <a:srgbClr val="162259"/>
                </a:solidFill>
                <a:latin typeface="Arial" panose="020B0604020202020204" pitchFamily="34" charset="0"/>
                <a:cs typeface="Arial" panose="020B0604020202020204" pitchFamily="34" charset="0"/>
              </a:rPr>
              <a:t>Identifying assets/solutions, gaps, challenges, blockages</a:t>
            </a:r>
          </a:p>
          <a:p>
            <a:pPr lvl="0"/>
            <a:endParaRPr lang="en-GB" sz="2800" dirty="0">
              <a:solidFill>
                <a:srgbClr val="162259"/>
              </a:solidFill>
              <a:latin typeface="Arial" panose="020B0604020202020204" pitchFamily="34" charset="0"/>
              <a:cs typeface="Arial" panose="020B0604020202020204" pitchFamily="34" charset="0"/>
            </a:endParaRPr>
          </a:p>
          <a:p>
            <a:pPr lvl="0"/>
            <a:endParaRPr lang="en-GB" sz="2800" dirty="0">
              <a:solidFill>
                <a:srgbClr val="162259"/>
              </a:solidFill>
              <a:latin typeface="Arial" panose="020B0604020202020204" pitchFamily="34" charset="0"/>
              <a:cs typeface="Arial" panose="020B0604020202020204" pitchFamily="34" charset="0"/>
            </a:endParaRPr>
          </a:p>
          <a:p>
            <a:pPr lvl="0"/>
            <a:endParaRPr lang="en-GB" sz="2800" dirty="0" smtClean="0">
              <a:solidFill>
                <a:srgbClr val="162259"/>
              </a:solidFill>
              <a:latin typeface="Arial" panose="020B0604020202020204" pitchFamily="34" charset="0"/>
              <a:cs typeface="Arial" panose="020B0604020202020204" pitchFamily="34" charset="0"/>
            </a:endParaRPr>
          </a:p>
          <a:p>
            <a:pPr marL="0" indent="0" fontAlgn="auto">
              <a:lnSpc>
                <a:spcPct val="90000"/>
              </a:lnSpc>
              <a:spcAft>
                <a:spcPts val="0"/>
              </a:spcAft>
              <a:buFont typeface="Arial" pitchFamily="34" charset="0"/>
              <a:buNone/>
              <a:defRPr/>
            </a:pPr>
            <a:endParaRPr lang="en-US" sz="4000" dirty="0" smtClean="0">
              <a:solidFill>
                <a:srgbClr val="162259"/>
              </a:solidFill>
            </a:endParaRPr>
          </a:p>
        </p:txBody>
      </p:sp>
      <p:sp>
        <p:nvSpPr>
          <p:cNvPr id="2" name="TextBox 1"/>
          <p:cNvSpPr txBox="1"/>
          <p:nvPr/>
        </p:nvSpPr>
        <p:spPr>
          <a:xfrm>
            <a:off x="5940152" y="5733256"/>
            <a:ext cx="3042544" cy="923330"/>
          </a:xfrm>
          <a:prstGeom prst="rect">
            <a:avLst/>
          </a:prstGeom>
          <a:solidFill>
            <a:schemeClr val="bg1"/>
          </a:solidFill>
        </p:spPr>
        <p:txBody>
          <a:bodyPr wrap="square" rtlCol="0">
            <a:spAutoFit/>
          </a:bodyPr>
          <a:lstStyle/>
          <a:p>
            <a:endParaRPr lang="en-GB" dirty="0" smtClean="0"/>
          </a:p>
          <a:p>
            <a:endParaRPr lang="en-GB" dirty="0"/>
          </a:p>
          <a:p>
            <a:endParaRPr lang="en-US" dirty="0"/>
          </a:p>
        </p:txBody>
      </p:sp>
      <p:pic>
        <p:nvPicPr>
          <p:cNvPr id="1027" name="Picture 3" descr="X:\Accessible city\Citywide Connect Programme\Locality Hubs\f. Locality Hubs March 2017\data spring 20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8936" y="879847"/>
            <a:ext cx="3413760" cy="25603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X:\Accessible city\Citywide Connect Programme\Locality Hubs\f. Locality Hubs March 2017\multi pictu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3639066"/>
            <a:ext cx="2263140" cy="301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43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anim calcmode="lin" valueType="num">
                                      <p:cBhvr>
                                        <p:cTn id="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anim calcmode="lin" valueType="num">
                                      <p:cBhvr>
                                        <p:cTn id="14"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anim calcmode="lin" valueType="num">
                                      <p:cBhvr>
                                        <p:cTn id="20"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par>
                          <p:cTn id="22" fill="hold">
                            <p:stCondLst>
                              <p:cond delay="6000"/>
                            </p:stCondLst>
                            <p:childTnLst>
                              <p:par>
                                <p:cTn id="23" presetID="45" presetClass="entr" presetSubtype="0" fill="hold" nodeType="after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anim calcmode="lin" valueType="num">
                                      <p:cBhvr>
                                        <p:cTn id="2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23528" y="843856"/>
            <a:ext cx="5400600" cy="489654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GB" sz="4000" dirty="0" smtClean="0">
                <a:solidFill>
                  <a:srgbClr val="65B32E"/>
                </a:solidFill>
                <a:latin typeface="Arial" panose="020B0604020202020204" pitchFamily="34" charset="0"/>
                <a:cs typeface="Arial" panose="020B0604020202020204" pitchFamily="34" charset="0"/>
              </a:rPr>
              <a:t>Part 2</a:t>
            </a:r>
          </a:p>
          <a:p>
            <a:pPr marL="0" lvl="0" indent="0">
              <a:buNone/>
            </a:pPr>
            <a:endParaRPr lang="en-GB" sz="1600" dirty="0" smtClean="0">
              <a:solidFill>
                <a:srgbClr val="65B32E"/>
              </a:solidFill>
              <a:latin typeface="Arial" panose="020B0604020202020204" pitchFamily="34" charset="0"/>
              <a:cs typeface="Arial" panose="020B0604020202020204" pitchFamily="34" charset="0"/>
            </a:endParaRPr>
          </a:p>
          <a:p>
            <a:pPr lvl="0"/>
            <a:r>
              <a:rPr lang="en-GB" sz="3600" dirty="0" smtClean="0">
                <a:solidFill>
                  <a:srgbClr val="162259"/>
                </a:solidFill>
                <a:latin typeface="Arial" panose="020B0604020202020204" pitchFamily="34" charset="0"/>
                <a:cs typeface="Arial" panose="020B0604020202020204" pitchFamily="34" charset="0"/>
              </a:rPr>
              <a:t>Preventing vulnerability</a:t>
            </a:r>
          </a:p>
          <a:p>
            <a:pPr lvl="1"/>
            <a:r>
              <a:rPr lang="en-GB" dirty="0" smtClean="0">
                <a:solidFill>
                  <a:srgbClr val="162259"/>
                </a:solidFill>
                <a:latin typeface="Arial" panose="020B0604020202020204" pitchFamily="34" charset="0"/>
                <a:cs typeface="Arial" panose="020B0604020202020204" pitchFamily="34" charset="0"/>
              </a:rPr>
              <a:t>Raising awareness of the key transitions/risk points</a:t>
            </a:r>
          </a:p>
          <a:p>
            <a:pPr lvl="1"/>
            <a:r>
              <a:rPr lang="en-GB" dirty="0" smtClean="0">
                <a:solidFill>
                  <a:srgbClr val="162259"/>
                </a:solidFill>
                <a:latin typeface="Arial" panose="020B0604020202020204" pitchFamily="34" charset="0"/>
                <a:cs typeface="Arial" panose="020B0604020202020204" pitchFamily="34" charset="0"/>
              </a:rPr>
              <a:t>What exists to support people experiencing these</a:t>
            </a:r>
          </a:p>
          <a:p>
            <a:pPr lvl="1"/>
            <a:r>
              <a:rPr lang="en-GB" dirty="0" smtClean="0">
                <a:solidFill>
                  <a:srgbClr val="162259"/>
                </a:solidFill>
                <a:latin typeface="Arial" panose="020B0604020202020204" pitchFamily="34" charset="0"/>
                <a:cs typeface="Arial" panose="020B0604020202020204" pitchFamily="34" charset="0"/>
              </a:rPr>
              <a:t>Where are the gaps? </a:t>
            </a:r>
            <a:endParaRPr lang="en-GB" dirty="0">
              <a:solidFill>
                <a:srgbClr val="162259"/>
              </a:solidFill>
              <a:latin typeface="Arial" panose="020B0604020202020204" pitchFamily="34" charset="0"/>
              <a:cs typeface="Arial" panose="020B0604020202020204" pitchFamily="34" charset="0"/>
            </a:endParaRPr>
          </a:p>
          <a:p>
            <a:pPr lvl="1"/>
            <a:r>
              <a:rPr lang="en-GB" dirty="0" smtClean="0">
                <a:solidFill>
                  <a:srgbClr val="162259"/>
                </a:solidFill>
                <a:latin typeface="Arial" panose="020B0604020202020204" pitchFamily="34" charset="0"/>
                <a:cs typeface="Arial" panose="020B0604020202020204" pitchFamily="34" charset="0"/>
              </a:rPr>
              <a:t>Areas for future focus</a:t>
            </a:r>
          </a:p>
          <a:p>
            <a:pPr lvl="0"/>
            <a:endParaRPr lang="en-GB" sz="2800" dirty="0">
              <a:solidFill>
                <a:srgbClr val="162259"/>
              </a:solidFill>
              <a:latin typeface="Arial" panose="020B0604020202020204" pitchFamily="34" charset="0"/>
              <a:cs typeface="Arial" panose="020B0604020202020204" pitchFamily="34" charset="0"/>
            </a:endParaRPr>
          </a:p>
          <a:p>
            <a:pPr lvl="0"/>
            <a:endParaRPr lang="en-GB" sz="2800" dirty="0" smtClean="0">
              <a:solidFill>
                <a:srgbClr val="162259"/>
              </a:solidFill>
              <a:latin typeface="Arial" panose="020B0604020202020204" pitchFamily="34" charset="0"/>
              <a:cs typeface="Arial" panose="020B0604020202020204" pitchFamily="34" charset="0"/>
            </a:endParaRPr>
          </a:p>
          <a:p>
            <a:pPr marL="0" indent="0" fontAlgn="auto">
              <a:lnSpc>
                <a:spcPct val="90000"/>
              </a:lnSpc>
              <a:spcAft>
                <a:spcPts val="0"/>
              </a:spcAft>
              <a:buFont typeface="Arial" pitchFamily="34" charset="0"/>
              <a:buNone/>
              <a:defRPr/>
            </a:pPr>
            <a:endParaRPr lang="en-US" sz="4000" dirty="0" smtClean="0">
              <a:solidFill>
                <a:srgbClr val="162259"/>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4079" t="8030" r="34922" b="13869"/>
          <a:stretch/>
        </p:blipFill>
        <p:spPr bwMode="auto">
          <a:xfrm>
            <a:off x="5976715" y="1628800"/>
            <a:ext cx="2843757" cy="40233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5352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anim calcmode="lin" valueType="num">
                                      <p:cBhvr>
                                        <p:cTn id="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anim calcmode="lin" valueType="num">
                                      <p:cBhvr>
                                        <p:cTn id="20"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22" fill="hold">
                            <p:stCondLst>
                              <p:cond delay="6000"/>
                            </p:stCondLst>
                            <p:childTnLst>
                              <p:par>
                                <p:cTn id="23" presetID="45"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anim calcmode="lin" valueType="num">
                                      <p:cBhvr>
                                        <p:cTn id="2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par>
                          <p:cTn id="28" fill="hold">
                            <p:stCondLst>
                              <p:cond delay="8000"/>
                            </p:stCondLst>
                            <p:childTnLst>
                              <p:par>
                                <p:cTn id="29" presetID="45"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2000"/>
                                        <p:tgtEl>
                                          <p:spTgt spid="3">
                                            <p:txEl>
                                              <p:pRg st="5" end="5"/>
                                            </p:txEl>
                                          </p:spTgt>
                                        </p:tgtEl>
                                      </p:cBhvr>
                                    </p:animEffect>
                                    <p:anim calcmode="lin" valueType="num">
                                      <p:cBhvr>
                                        <p:cTn id="32"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3"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par>
                          <p:cTn id="34" fill="hold">
                            <p:stCondLst>
                              <p:cond delay="10000"/>
                            </p:stCondLst>
                            <p:childTnLst>
                              <p:par>
                                <p:cTn id="35" presetID="45"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anim calcmode="lin" valueType="num">
                                      <p:cBhvr>
                                        <p:cTn id="38"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39"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7504" y="361529"/>
            <a:ext cx="8875192" cy="835223"/>
          </a:xfrm>
          <a:prstGeom prst="rect">
            <a:avLst/>
          </a:prstGeom>
        </p:spPr>
        <p:txBody>
          <a:bodyPr>
            <a:normAutofit fontScale="85000" lnSpcReduction="10000"/>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dirty="0" smtClean="0">
                <a:solidFill>
                  <a:srgbClr val="65B32E"/>
                </a:solidFill>
                <a:latin typeface="Helvetica" pitchFamily="34" charset="0"/>
              </a:rPr>
              <a:t>Spring 2017 Locality Hubs: Attendance</a:t>
            </a:r>
            <a:endParaRPr lang="en-GB" dirty="0" smtClean="0">
              <a:solidFill>
                <a:srgbClr val="65B32E"/>
              </a:solidFill>
              <a:latin typeface="Helvetica"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47866465"/>
              </p:ext>
            </p:extLst>
          </p:nvPr>
        </p:nvGraphicFramePr>
        <p:xfrm>
          <a:off x="944700" y="1340768"/>
          <a:ext cx="7222772" cy="3999357"/>
        </p:xfrm>
        <a:graphic>
          <a:graphicData uri="http://schemas.openxmlformats.org/drawingml/2006/table">
            <a:tbl>
              <a:tblPr firstRow="1" firstCol="1" bandRow="1">
                <a:tableStyleId>{5C22544A-7EE6-4342-B048-85BDC9FD1C3A}</a:tableStyleId>
              </a:tblPr>
              <a:tblGrid>
                <a:gridCol w="2304256"/>
                <a:gridCol w="1390124"/>
                <a:gridCol w="2160240"/>
                <a:gridCol w="1368152"/>
              </a:tblGrid>
              <a:tr h="707517">
                <a:tc>
                  <a:txBody>
                    <a:bodyPr/>
                    <a:lstStyle/>
                    <a:p>
                      <a:pPr marL="0" marR="0">
                        <a:spcBef>
                          <a:spcPts val="0"/>
                        </a:spcBef>
                        <a:spcAft>
                          <a:spcPts val="0"/>
                        </a:spcAft>
                      </a:pPr>
                      <a:r>
                        <a:rPr lang="en-GB" sz="2400" dirty="0">
                          <a:effectLst/>
                          <a:latin typeface="Arial" panose="020B0604020202020204" pitchFamily="34" charset="0"/>
                          <a:cs typeface="Arial" panose="020B0604020202020204" pitchFamily="34" charset="0"/>
                        </a:rPr>
                        <a:t> </a:t>
                      </a:r>
                      <a:endParaRPr lang="en-US" sz="2400" dirty="0">
                        <a:effectLst/>
                        <a:latin typeface="Arial" panose="020B0604020202020204" pitchFamily="34" charset="0"/>
                        <a:ea typeface="Times New Roman"/>
                        <a:cs typeface="Arial" panose="020B0604020202020204" pitchFamily="34" charset="0"/>
                      </a:endParaRPr>
                    </a:p>
                  </a:txBody>
                  <a:tcPr marL="68580" marR="68580" marT="0" marB="0">
                    <a:solidFill>
                      <a:srgbClr val="162259"/>
                    </a:solidFill>
                  </a:tcPr>
                </a:tc>
                <a:tc>
                  <a:txBody>
                    <a:bodyPr/>
                    <a:lstStyle/>
                    <a:p>
                      <a:pPr marL="0" marR="0" algn="ctr">
                        <a:spcBef>
                          <a:spcPts val="0"/>
                        </a:spcBef>
                        <a:spcAft>
                          <a:spcPts val="0"/>
                        </a:spcAft>
                      </a:pPr>
                      <a:r>
                        <a:rPr lang="en-GB" sz="2400" b="0" dirty="0">
                          <a:effectLst/>
                          <a:latin typeface="Arial" panose="020B0604020202020204" pitchFamily="34" charset="0"/>
                          <a:cs typeface="Arial" panose="020B0604020202020204" pitchFamily="34" charset="0"/>
                        </a:rPr>
                        <a:t>East</a:t>
                      </a:r>
                      <a:endParaRPr lang="en-US" sz="2400" b="0" dirty="0">
                        <a:effectLst/>
                        <a:latin typeface="Arial" panose="020B0604020202020204" pitchFamily="34" charset="0"/>
                        <a:ea typeface="Times New Roman"/>
                        <a:cs typeface="Arial" panose="020B0604020202020204" pitchFamily="34" charset="0"/>
                      </a:endParaRPr>
                    </a:p>
                  </a:txBody>
                  <a:tcPr marL="68580" marR="68580" marT="0" marB="0">
                    <a:solidFill>
                      <a:srgbClr val="162259"/>
                    </a:solidFill>
                  </a:tcPr>
                </a:tc>
                <a:tc>
                  <a:txBody>
                    <a:bodyPr/>
                    <a:lstStyle/>
                    <a:p>
                      <a:pPr marL="0" marR="0" algn="ctr">
                        <a:spcBef>
                          <a:spcPts val="0"/>
                        </a:spcBef>
                        <a:spcAft>
                          <a:spcPts val="0"/>
                        </a:spcAft>
                      </a:pPr>
                      <a:r>
                        <a:rPr lang="en-GB" sz="2400" b="0" dirty="0">
                          <a:effectLst/>
                          <a:latin typeface="Arial" panose="020B0604020202020204" pitchFamily="34" charset="0"/>
                          <a:cs typeface="Arial" panose="020B0604020202020204" pitchFamily="34" charset="0"/>
                        </a:rPr>
                        <a:t>North/Central</a:t>
                      </a:r>
                      <a:endParaRPr lang="en-US" sz="2400" b="0" dirty="0">
                        <a:effectLst/>
                        <a:latin typeface="Arial" panose="020B0604020202020204" pitchFamily="34" charset="0"/>
                        <a:ea typeface="Times New Roman"/>
                        <a:cs typeface="Arial" panose="020B0604020202020204" pitchFamily="34" charset="0"/>
                      </a:endParaRPr>
                    </a:p>
                  </a:txBody>
                  <a:tcPr marL="68580" marR="68580" marT="0" marB="0">
                    <a:solidFill>
                      <a:srgbClr val="162259"/>
                    </a:solidFill>
                  </a:tcPr>
                </a:tc>
                <a:tc>
                  <a:txBody>
                    <a:bodyPr/>
                    <a:lstStyle/>
                    <a:p>
                      <a:pPr marL="0" marR="0" algn="ctr">
                        <a:spcBef>
                          <a:spcPts val="0"/>
                        </a:spcBef>
                        <a:spcAft>
                          <a:spcPts val="0"/>
                        </a:spcAft>
                      </a:pPr>
                      <a:r>
                        <a:rPr lang="en-GB" sz="2400" b="0" dirty="0">
                          <a:effectLst/>
                          <a:latin typeface="Arial" panose="020B0604020202020204" pitchFamily="34" charset="0"/>
                          <a:cs typeface="Arial" panose="020B0604020202020204" pitchFamily="34" charset="0"/>
                        </a:rPr>
                        <a:t>West</a:t>
                      </a:r>
                      <a:endParaRPr lang="en-US" sz="2400" b="0" dirty="0">
                        <a:effectLst/>
                        <a:latin typeface="Arial" panose="020B0604020202020204" pitchFamily="34" charset="0"/>
                        <a:ea typeface="Times New Roman"/>
                        <a:cs typeface="Arial" panose="020B0604020202020204" pitchFamily="34" charset="0"/>
                      </a:endParaRPr>
                    </a:p>
                  </a:txBody>
                  <a:tcPr marL="68580" marR="68580" marT="0" marB="0">
                    <a:solidFill>
                      <a:srgbClr val="162259"/>
                    </a:solidFill>
                  </a:tcPr>
                </a:tc>
              </a:tr>
              <a:tr h="353759">
                <a:tc>
                  <a:txBody>
                    <a:bodyPr/>
                    <a:lstStyle/>
                    <a:p>
                      <a:pPr marL="0" marR="0">
                        <a:spcBef>
                          <a:spcPts val="0"/>
                        </a:spcBef>
                        <a:spcAft>
                          <a:spcPts val="0"/>
                        </a:spcAft>
                      </a:pPr>
                      <a:r>
                        <a:rPr lang="en-GB" sz="2400" b="0" dirty="0" smtClean="0">
                          <a:solidFill>
                            <a:schemeClr val="tx1"/>
                          </a:solidFill>
                          <a:effectLst/>
                          <a:latin typeface="Arial" panose="020B0604020202020204" pitchFamily="34" charset="0"/>
                          <a:cs typeface="Arial" panose="020B0604020202020204" pitchFamily="34" charset="0"/>
                        </a:rPr>
                        <a:t>Booking</a:t>
                      </a:r>
                    </a:p>
                    <a:p>
                      <a:pPr marL="0" marR="0">
                        <a:spcBef>
                          <a:spcPts val="0"/>
                        </a:spcBef>
                        <a:spcAft>
                          <a:spcPts val="0"/>
                        </a:spcAft>
                      </a:pPr>
                      <a:endParaRPr lang="en-US" sz="2400" b="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rgbClr val="65B32E"/>
                    </a:solidFill>
                  </a:tcPr>
                </a:tc>
                <a:tc>
                  <a:txBody>
                    <a:bodyPr/>
                    <a:lstStyle/>
                    <a:p>
                      <a:pPr marL="0" marR="0" algn="ctr">
                        <a:spcBef>
                          <a:spcPts val="0"/>
                        </a:spcBef>
                        <a:spcAft>
                          <a:spcPts val="0"/>
                        </a:spcAft>
                      </a:pPr>
                      <a:r>
                        <a:rPr lang="en-GB" sz="2400" dirty="0" smtClean="0">
                          <a:effectLst/>
                          <a:latin typeface="Arial" panose="020B0604020202020204" pitchFamily="34" charset="0"/>
                          <a:cs typeface="Arial" panose="020B0604020202020204" pitchFamily="34" charset="0"/>
                        </a:rPr>
                        <a:t>48</a:t>
                      </a:r>
                    </a:p>
                    <a:p>
                      <a:pPr marL="0" marR="0" algn="ctr">
                        <a:spcBef>
                          <a:spcPts val="0"/>
                        </a:spcBef>
                        <a:spcAft>
                          <a:spcPts val="0"/>
                        </a:spcAft>
                      </a:pPr>
                      <a:endParaRPr lang="en-US" sz="2400" dirty="0">
                        <a:effectLst/>
                        <a:latin typeface="Arial" panose="020B0604020202020204" pitchFamily="34" charset="0"/>
                        <a:ea typeface="Times New Roman"/>
                        <a:cs typeface="Arial" panose="020B0604020202020204" pitchFamily="34" charset="0"/>
                      </a:endParaRPr>
                    </a:p>
                  </a:txBody>
                  <a:tcPr marL="68580" marR="68580" marT="0" marB="0" anchor="b">
                    <a:solidFill>
                      <a:srgbClr val="65B32E"/>
                    </a:solidFill>
                  </a:tcPr>
                </a:tc>
                <a:tc>
                  <a:txBody>
                    <a:bodyPr/>
                    <a:lstStyle/>
                    <a:p>
                      <a:pPr marL="0" marR="0" algn="ctr">
                        <a:spcBef>
                          <a:spcPts val="0"/>
                        </a:spcBef>
                        <a:spcAft>
                          <a:spcPts val="0"/>
                        </a:spcAft>
                      </a:pPr>
                      <a:r>
                        <a:rPr lang="en-GB" sz="2400" dirty="0" smtClean="0">
                          <a:effectLst/>
                          <a:latin typeface="Arial" panose="020B0604020202020204" pitchFamily="34" charset="0"/>
                          <a:cs typeface="Arial" panose="020B0604020202020204" pitchFamily="34" charset="0"/>
                        </a:rPr>
                        <a:t>41</a:t>
                      </a:r>
                    </a:p>
                    <a:p>
                      <a:pPr marL="0" marR="0" algn="ctr">
                        <a:spcBef>
                          <a:spcPts val="0"/>
                        </a:spcBef>
                        <a:spcAft>
                          <a:spcPts val="0"/>
                        </a:spcAft>
                      </a:pPr>
                      <a:endParaRPr lang="en-US" sz="2400" dirty="0">
                        <a:effectLst/>
                        <a:latin typeface="Arial" panose="020B0604020202020204" pitchFamily="34" charset="0"/>
                        <a:ea typeface="Times New Roman"/>
                        <a:cs typeface="Arial" panose="020B0604020202020204" pitchFamily="34" charset="0"/>
                      </a:endParaRPr>
                    </a:p>
                  </a:txBody>
                  <a:tcPr marL="68580" marR="68580" marT="0" marB="0" anchor="b">
                    <a:solidFill>
                      <a:srgbClr val="65B32E"/>
                    </a:solidFill>
                  </a:tcPr>
                </a:tc>
                <a:tc>
                  <a:txBody>
                    <a:bodyPr/>
                    <a:lstStyle/>
                    <a:p>
                      <a:pPr marL="0" marR="0" algn="ctr">
                        <a:spcBef>
                          <a:spcPts val="0"/>
                        </a:spcBef>
                        <a:spcAft>
                          <a:spcPts val="0"/>
                        </a:spcAft>
                      </a:pPr>
                      <a:r>
                        <a:rPr lang="en-GB" sz="2400" dirty="0" smtClean="0">
                          <a:effectLst/>
                          <a:latin typeface="Arial" panose="020B0604020202020204" pitchFamily="34" charset="0"/>
                          <a:cs typeface="Arial" panose="020B0604020202020204" pitchFamily="34" charset="0"/>
                        </a:rPr>
                        <a:t>54</a:t>
                      </a:r>
                    </a:p>
                    <a:p>
                      <a:pPr marL="0" marR="0" algn="ctr">
                        <a:spcBef>
                          <a:spcPts val="0"/>
                        </a:spcBef>
                        <a:spcAft>
                          <a:spcPts val="0"/>
                        </a:spcAft>
                      </a:pPr>
                      <a:endParaRPr lang="en-US" sz="2400" dirty="0">
                        <a:effectLst/>
                        <a:latin typeface="Arial" panose="020B0604020202020204" pitchFamily="34" charset="0"/>
                        <a:ea typeface="Times New Roman"/>
                        <a:cs typeface="Arial" panose="020B0604020202020204" pitchFamily="34" charset="0"/>
                      </a:endParaRPr>
                    </a:p>
                  </a:txBody>
                  <a:tcPr marL="68580" marR="68580" marT="0" marB="0" anchor="b">
                    <a:solidFill>
                      <a:srgbClr val="65B32E"/>
                    </a:solidFill>
                  </a:tcPr>
                </a:tc>
              </a:tr>
              <a:tr h="707517">
                <a:tc>
                  <a:txBody>
                    <a:bodyPr/>
                    <a:lstStyle/>
                    <a:p>
                      <a:pPr marL="0" marR="0">
                        <a:spcBef>
                          <a:spcPts val="0"/>
                        </a:spcBef>
                        <a:spcAft>
                          <a:spcPts val="0"/>
                        </a:spcAft>
                      </a:pPr>
                      <a:r>
                        <a:rPr lang="en-GB" sz="2400" b="0" dirty="0">
                          <a:solidFill>
                            <a:schemeClr val="tx1"/>
                          </a:solidFill>
                          <a:effectLst/>
                          <a:latin typeface="Arial" panose="020B0604020202020204" pitchFamily="34" charset="0"/>
                          <a:cs typeface="Arial" panose="020B0604020202020204" pitchFamily="34" charset="0"/>
                        </a:rPr>
                        <a:t>Attendance</a:t>
                      </a:r>
                      <a:endParaRPr lang="en-US" sz="2400" b="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rgbClr val="65B32E"/>
                    </a:solidFill>
                  </a:tcPr>
                </a:tc>
                <a:tc>
                  <a:txBody>
                    <a:bodyPr/>
                    <a:lstStyle/>
                    <a:p>
                      <a:pPr marL="0" marR="0" algn="ctr">
                        <a:spcBef>
                          <a:spcPts val="0"/>
                        </a:spcBef>
                        <a:spcAft>
                          <a:spcPts val="0"/>
                        </a:spcAft>
                      </a:pPr>
                      <a:r>
                        <a:rPr lang="en-GB" sz="2400" dirty="0" smtClean="0">
                          <a:effectLst/>
                          <a:latin typeface="Arial" panose="020B0604020202020204" pitchFamily="34" charset="0"/>
                          <a:cs typeface="Arial" panose="020B0604020202020204" pitchFamily="34" charset="0"/>
                        </a:rPr>
                        <a:t>46</a:t>
                      </a:r>
                    </a:p>
                    <a:p>
                      <a:pPr marL="0" marR="0" algn="ctr">
                        <a:spcBef>
                          <a:spcPts val="0"/>
                        </a:spcBef>
                        <a:spcAft>
                          <a:spcPts val="0"/>
                        </a:spcAft>
                      </a:pPr>
                      <a:endParaRPr lang="en-US" sz="2400" dirty="0">
                        <a:effectLst/>
                        <a:latin typeface="Arial" panose="020B0604020202020204" pitchFamily="34" charset="0"/>
                        <a:ea typeface="Times New Roman"/>
                        <a:cs typeface="Arial" panose="020B0604020202020204" pitchFamily="34" charset="0"/>
                      </a:endParaRPr>
                    </a:p>
                  </a:txBody>
                  <a:tcPr marL="68580" marR="68580" marT="0" marB="0" anchor="b">
                    <a:solidFill>
                      <a:srgbClr val="65B32E"/>
                    </a:solidFill>
                  </a:tcPr>
                </a:tc>
                <a:tc>
                  <a:txBody>
                    <a:bodyPr/>
                    <a:lstStyle/>
                    <a:p>
                      <a:pPr marL="0" marR="0" algn="ctr">
                        <a:spcBef>
                          <a:spcPts val="0"/>
                        </a:spcBef>
                        <a:spcAft>
                          <a:spcPts val="0"/>
                        </a:spcAft>
                      </a:pPr>
                      <a:r>
                        <a:rPr lang="en-GB" sz="2400" dirty="0" smtClean="0">
                          <a:effectLst/>
                          <a:latin typeface="Arial" panose="020B0604020202020204" pitchFamily="34" charset="0"/>
                          <a:cs typeface="Arial" panose="020B0604020202020204" pitchFamily="34" charset="0"/>
                        </a:rPr>
                        <a:t>32</a:t>
                      </a:r>
                    </a:p>
                    <a:p>
                      <a:pPr marL="0" marR="0" algn="ctr">
                        <a:spcBef>
                          <a:spcPts val="0"/>
                        </a:spcBef>
                        <a:spcAft>
                          <a:spcPts val="0"/>
                        </a:spcAft>
                      </a:pPr>
                      <a:endParaRPr lang="en-US" sz="2400" dirty="0">
                        <a:effectLst/>
                        <a:latin typeface="Arial" panose="020B0604020202020204" pitchFamily="34" charset="0"/>
                        <a:ea typeface="Times New Roman"/>
                        <a:cs typeface="Arial" panose="020B0604020202020204" pitchFamily="34" charset="0"/>
                      </a:endParaRPr>
                    </a:p>
                  </a:txBody>
                  <a:tcPr marL="68580" marR="68580" marT="0" marB="0" anchor="b">
                    <a:solidFill>
                      <a:srgbClr val="65B32E"/>
                    </a:solidFill>
                  </a:tcPr>
                </a:tc>
                <a:tc>
                  <a:txBody>
                    <a:bodyPr/>
                    <a:lstStyle/>
                    <a:p>
                      <a:pPr marL="0" marR="0" algn="ctr">
                        <a:spcBef>
                          <a:spcPts val="0"/>
                        </a:spcBef>
                        <a:spcAft>
                          <a:spcPts val="0"/>
                        </a:spcAft>
                      </a:pPr>
                      <a:r>
                        <a:rPr lang="en-GB" sz="2400" dirty="0" smtClean="0">
                          <a:effectLst/>
                          <a:latin typeface="Arial" panose="020B0604020202020204" pitchFamily="34" charset="0"/>
                          <a:cs typeface="Arial" panose="020B0604020202020204" pitchFamily="34" charset="0"/>
                        </a:rPr>
                        <a:t>48</a:t>
                      </a:r>
                    </a:p>
                    <a:p>
                      <a:pPr marL="0" marR="0" algn="ctr">
                        <a:spcBef>
                          <a:spcPts val="0"/>
                        </a:spcBef>
                        <a:spcAft>
                          <a:spcPts val="0"/>
                        </a:spcAft>
                      </a:pPr>
                      <a:endParaRPr lang="en-US" sz="2400" dirty="0">
                        <a:effectLst/>
                        <a:latin typeface="Arial" panose="020B0604020202020204" pitchFamily="34" charset="0"/>
                        <a:ea typeface="Times New Roman"/>
                        <a:cs typeface="Arial" panose="020B0604020202020204" pitchFamily="34" charset="0"/>
                      </a:endParaRPr>
                    </a:p>
                  </a:txBody>
                  <a:tcPr marL="68580" marR="68580" marT="0" marB="0" anchor="b">
                    <a:solidFill>
                      <a:srgbClr val="65B32E"/>
                    </a:solidFill>
                  </a:tcPr>
                </a:tc>
              </a:tr>
              <a:tr h="565747">
                <a:tc>
                  <a:txBody>
                    <a:bodyPr/>
                    <a:lstStyle/>
                    <a:p>
                      <a:pPr marL="0" marR="0">
                        <a:spcBef>
                          <a:spcPts val="0"/>
                        </a:spcBef>
                        <a:spcAft>
                          <a:spcPts val="0"/>
                        </a:spcAft>
                      </a:pPr>
                      <a:r>
                        <a:rPr lang="en-GB" sz="2400" b="0" dirty="0" smtClean="0">
                          <a:solidFill>
                            <a:schemeClr val="tx1"/>
                          </a:solidFill>
                          <a:effectLst/>
                          <a:latin typeface="Arial" panose="020B0604020202020204" pitchFamily="34" charset="0"/>
                          <a:cs typeface="Arial" panose="020B0604020202020204" pitchFamily="34" charset="0"/>
                        </a:rPr>
                        <a:t>Ratio</a:t>
                      </a:r>
                    </a:p>
                  </a:txBody>
                  <a:tcPr marL="68580" marR="68580" marT="0" marB="0">
                    <a:solidFill>
                      <a:srgbClr val="65B32E"/>
                    </a:solidFill>
                  </a:tcPr>
                </a:tc>
                <a:tc>
                  <a:txBody>
                    <a:bodyPr/>
                    <a:lstStyle/>
                    <a:p>
                      <a:pPr marL="0" marR="0" algn="ctr">
                        <a:spcBef>
                          <a:spcPts val="0"/>
                        </a:spcBef>
                        <a:spcAft>
                          <a:spcPts val="0"/>
                        </a:spcAft>
                      </a:pPr>
                      <a:r>
                        <a:rPr lang="en-GB" sz="2400" dirty="0" smtClean="0">
                          <a:solidFill>
                            <a:schemeClr val="bg1"/>
                          </a:solidFill>
                          <a:effectLst/>
                          <a:latin typeface="Arial" panose="020B0604020202020204" pitchFamily="34" charset="0"/>
                          <a:cs typeface="Arial" panose="020B0604020202020204" pitchFamily="34" charset="0"/>
                        </a:rPr>
                        <a:t>96%</a:t>
                      </a:r>
                    </a:p>
                    <a:p>
                      <a:pPr marL="0" marR="0" algn="ctr">
                        <a:spcBef>
                          <a:spcPts val="0"/>
                        </a:spcBef>
                        <a:spcAft>
                          <a:spcPts val="0"/>
                        </a:spcAft>
                      </a:pPr>
                      <a:endParaRPr lang="en-US" sz="2400" dirty="0" smtClean="0">
                        <a:solidFill>
                          <a:schemeClr val="bg1"/>
                        </a:solidFill>
                        <a:effectLst/>
                        <a:latin typeface="Arial" panose="020B0604020202020204" pitchFamily="34" charset="0"/>
                        <a:cs typeface="Arial" panose="020B0604020202020204" pitchFamily="34" charset="0"/>
                      </a:endParaRPr>
                    </a:p>
                  </a:txBody>
                  <a:tcPr marL="68580" marR="68580" marT="0" marB="0" anchor="b">
                    <a:solidFill>
                      <a:srgbClr val="65B32E"/>
                    </a:solidFill>
                  </a:tcPr>
                </a:tc>
                <a:tc>
                  <a:txBody>
                    <a:bodyPr/>
                    <a:lstStyle/>
                    <a:p>
                      <a:pPr marL="0" marR="0" algn="ctr">
                        <a:spcBef>
                          <a:spcPts val="0"/>
                        </a:spcBef>
                        <a:spcAft>
                          <a:spcPts val="0"/>
                        </a:spcAft>
                      </a:pPr>
                      <a:r>
                        <a:rPr lang="en-GB" sz="2400" dirty="0">
                          <a:solidFill>
                            <a:schemeClr val="bg1"/>
                          </a:solidFill>
                          <a:effectLst/>
                          <a:latin typeface="Arial" panose="020B0604020202020204" pitchFamily="34" charset="0"/>
                          <a:cs typeface="Arial" panose="020B0604020202020204" pitchFamily="34" charset="0"/>
                        </a:rPr>
                        <a:t>74</a:t>
                      </a:r>
                      <a:r>
                        <a:rPr lang="en-GB" sz="2400" dirty="0" smtClean="0">
                          <a:solidFill>
                            <a:schemeClr val="bg1"/>
                          </a:solidFill>
                          <a:effectLst/>
                          <a:latin typeface="Arial" panose="020B0604020202020204" pitchFamily="34" charset="0"/>
                          <a:cs typeface="Arial" panose="020B0604020202020204" pitchFamily="34" charset="0"/>
                        </a:rPr>
                        <a:t>%</a:t>
                      </a:r>
                    </a:p>
                    <a:p>
                      <a:pPr marL="0" marR="0" algn="ctr">
                        <a:spcBef>
                          <a:spcPts val="0"/>
                        </a:spcBef>
                        <a:spcAft>
                          <a:spcPts val="0"/>
                        </a:spcAft>
                      </a:pPr>
                      <a:endParaRPr lang="en-GB" sz="2400" dirty="0" smtClean="0">
                        <a:solidFill>
                          <a:schemeClr val="bg1"/>
                        </a:solidFill>
                        <a:effectLst/>
                        <a:latin typeface="Arial" panose="020B0604020202020204" pitchFamily="34" charset="0"/>
                        <a:cs typeface="Arial" panose="020B0604020202020204" pitchFamily="34" charset="0"/>
                      </a:endParaRPr>
                    </a:p>
                  </a:txBody>
                  <a:tcPr marL="68580" marR="68580" marT="0" marB="0" anchor="b">
                    <a:solidFill>
                      <a:srgbClr val="65B32E"/>
                    </a:solidFill>
                  </a:tcPr>
                </a:tc>
                <a:tc>
                  <a:txBody>
                    <a:bodyPr/>
                    <a:lstStyle/>
                    <a:p>
                      <a:pPr marL="0" marR="0" algn="ctr">
                        <a:spcBef>
                          <a:spcPts val="0"/>
                        </a:spcBef>
                        <a:spcAft>
                          <a:spcPts val="0"/>
                        </a:spcAft>
                      </a:pPr>
                      <a:r>
                        <a:rPr lang="en-GB" sz="2400" dirty="0">
                          <a:solidFill>
                            <a:schemeClr val="bg1"/>
                          </a:solidFill>
                          <a:effectLst/>
                          <a:latin typeface="Arial" panose="020B0604020202020204" pitchFamily="34" charset="0"/>
                          <a:cs typeface="Arial" panose="020B0604020202020204" pitchFamily="34" charset="0"/>
                        </a:rPr>
                        <a:t>89</a:t>
                      </a:r>
                      <a:r>
                        <a:rPr lang="en-GB" sz="2400" dirty="0" smtClean="0">
                          <a:solidFill>
                            <a:schemeClr val="bg1"/>
                          </a:solidFill>
                          <a:effectLst/>
                          <a:latin typeface="Arial" panose="020B0604020202020204" pitchFamily="34" charset="0"/>
                          <a:cs typeface="Arial" panose="020B0604020202020204" pitchFamily="34" charset="0"/>
                        </a:rPr>
                        <a:t>%</a:t>
                      </a:r>
                    </a:p>
                    <a:p>
                      <a:pPr marL="0" marR="0" algn="ctr">
                        <a:spcBef>
                          <a:spcPts val="0"/>
                        </a:spcBef>
                        <a:spcAft>
                          <a:spcPts val="0"/>
                        </a:spcAft>
                      </a:pPr>
                      <a:endParaRPr lang="en-GB" sz="2400" dirty="0" smtClean="0">
                        <a:solidFill>
                          <a:schemeClr val="bg1"/>
                        </a:solidFill>
                        <a:effectLst/>
                        <a:latin typeface="Arial" panose="020B0604020202020204" pitchFamily="34" charset="0"/>
                        <a:cs typeface="Arial" panose="020B0604020202020204" pitchFamily="34" charset="0"/>
                      </a:endParaRPr>
                    </a:p>
                  </a:txBody>
                  <a:tcPr marL="68580" marR="68580" marT="0" marB="0" anchor="b">
                    <a:solidFill>
                      <a:srgbClr val="65B32E"/>
                    </a:solidFill>
                  </a:tcPr>
                </a:tc>
              </a:tr>
              <a:tr h="353759">
                <a:tc gridSpan="4">
                  <a:txBody>
                    <a:bodyPr/>
                    <a:lstStyle/>
                    <a:p>
                      <a:pPr marL="0" marR="0" algn="ctr">
                        <a:spcBef>
                          <a:spcPts val="0"/>
                        </a:spcBef>
                        <a:spcAft>
                          <a:spcPts val="0"/>
                        </a:spcAft>
                      </a:pPr>
                      <a:r>
                        <a:rPr lang="en-GB" sz="2400" b="0" dirty="0" smtClean="0">
                          <a:effectLst/>
                          <a:latin typeface="Arial" panose="020B0604020202020204" pitchFamily="34" charset="0"/>
                          <a:ea typeface="Times New Roman"/>
                          <a:cs typeface="Arial" panose="020B0604020202020204" pitchFamily="34" charset="0"/>
                        </a:rPr>
                        <a:t>                          Average = 86%</a:t>
                      </a:r>
                    </a:p>
                  </a:txBody>
                  <a:tcPr marL="68580" marR="68580" marT="0" marB="0">
                    <a:solidFill>
                      <a:srgbClr val="65B32E"/>
                    </a:solidFill>
                  </a:tcPr>
                </a:tc>
                <a:tc hMerge="1">
                  <a:txBody>
                    <a:bodyPr/>
                    <a:lstStyle/>
                    <a:p>
                      <a:pPr marL="0" marR="0" algn="ctr">
                        <a:spcBef>
                          <a:spcPts val="0"/>
                        </a:spcBef>
                        <a:spcAft>
                          <a:spcPts val="0"/>
                        </a:spcAft>
                      </a:pPr>
                      <a:endParaRPr lang="en-US" sz="2400" dirty="0">
                        <a:effectLst/>
                        <a:latin typeface="Arial" panose="020B0604020202020204" pitchFamily="34" charset="0"/>
                        <a:ea typeface="Times New Roman"/>
                        <a:cs typeface="Arial" panose="020B0604020202020204" pitchFamily="34" charset="0"/>
                      </a:endParaRPr>
                    </a:p>
                  </a:txBody>
                  <a:tcPr marL="68580" marR="68580" marT="0" marB="0" anchor="b">
                    <a:solidFill>
                      <a:srgbClr val="65B32E"/>
                    </a:solidFill>
                  </a:tcPr>
                </a:tc>
                <a:tc hMerge="1">
                  <a:txBody>
                    <a:bodyPr/>
                    <a:lstStyle/>
                    <a:p>
                      <a:pPr marL="0" marR="0" algn="ctr">
                        <a:spcBef>
                          <a:spcPts val="0"/>
                        </a:spcBef>
                        <a:spcAft>
                          <a:spcPts val="0"/>
                        </a:spcAft>
                      </a:pPr>
                      <a:endParaRPr lang="en-US" sz="2400" dirty="0">
                        <a:effectLst/>
                        <a:latin typeface="Arial" panose="020B0604020202020204" pitchFamily="34" charset="0"/>
                        <a:ea typeface="Times New Roman"/>
                        <a:cs typeface="Arial" panose="020B0604020202020204" pitchFamily="34" charset="0"/>
                      </a:endParaRPr>
                    </a:p>
                  </a:txBody>
                  <a:tcPr marL="68580" marR="68580" marT="0" marB="0" anchor="b">
                    <a:solidFill>
                      <a:srgbClr val="65B32E"/>
                    </a:solidFill>
                  </a:tcPr>
                </a:tc>
                <a:tc hMerge="1">
                  <a:txBody>
                    <a:bodyPr/>
                    <a:lstStyle/>
                    <a:p>
                      <a:pPr marL="0" marR="0" algn="ctr">
                        <a:spcBef>
                          <a:spcPts val="0"/>
                        </a:spcBef>
                        <a:spcAft>
                          <a:spcPts val="0"/>
                        </a:spcAft>
                      </a:pPr>
                      <a:endParaRPr lang="en-US" sz="2400" dirty="0">
                        <a:effectLst/>
                        <a:latin typeface="Arial" panose="020B0604020202020204" pitchFamily="34" charset="0"/>
                        <a:ea typeface="Times New Roman"/>
                        <a:cs typeface="Arial" panose="020B0604020202020204" pitchFamily="34" charset="0"/>
                      </a:endParaRPr>
                    </a:p>
                  </a:txBody>
                  <a:tcPr marL="68580" marR="68580" marT="0" marB="0" anchor="b">
                    <a:solidFill>
                      <a:srgbClr val="65B32E"/>
                    </a:solidFill>
                  </a:tcPr>
                </a:tc>
              </a:tr>
              <a:tr h="353759">
                <a:tc>
                  <a:txBody>
                    <a:bodyPr/>
                    <a:lstStyle/>
                    <a:p>
                      <a:pPr marL="0" marR="0" algn="l">
                        <a:spcBef>
                          <a:spcPts val="0"/>
                        </a:spcBef>
                        <a:spcAft>
                          <a:spcPts val="0"/>
                        </a:spcAft>
                      </a:pPr>
                      <a:r>
                        <a:rPr lang="en-GB" sz="2400" b="0" dirty="0" smtClean="0">
                          <a:solidFill>
                            <a:schemeClr val="tx1"/>
                          </a:solidFill>
                          <a:effectLst/>
                          <a:latin typeface="Arial" panose="020B0604020202020204" pitchFamily="34" charset="0"/>
                          <a:ea typeface="Times New Roman"/>
                          <a:cs typeface="Arial" panose="020B0604020202020204" pitchFamily="34" charset="0"/>
                        </a:rPr>
                        <a:t>Attendance: Total</a:t>
                      </a:r>
                    </a:p>
                  </a:txBody>
                  <a:tcPr marL="68580" marR="68580" marT="0" marB="0">
                    <a:solidFill>
                      <a:srgbClr val="65B32E"/>
                    </a:solidFill>
                  </a:tcPr>
                </a:tc>
                <a:tc gridSpan="3">
                  <a:txBody>
                    <a:bodyPr/>
                    <a:lstStyle/>
                    <a:p>
                      <a:pPr algn="ctr"/>
                      <a:endParaRPr lang="en-GB" sz="2400" dirty="0" smtClean="0">
                        <a:solidFill>
                          <a:schemeClr val="bg1"/>
                        </a:solidFill>
                        <a:latin typeface="Arial" panose="020B0604020202020204" pitchFamily="34" charset="0"/>
                        <a:cs typeface="Arial" panose="020B0604020202020204" pitchFamily="34" charset="0"/>
                      </a:endParaRPr>
                    </a:p>
                    <a:p>
                      <a:pPr algn="ctr"/>
                      <a:r>
                        <a:rPr lang="en-GB" sz="2400" dirty="0" smtClean="0">
                          <a:solidFill>
                            <a:schemeClr val="bg1"/>
                          </a:solidFill>
                          <a:latin typeface="Arial" panose="020B0604020202020204" pitchFamily="34" charset="0"/>
                          <a:cs typeface="Arial" panose="020B0604020202020204" pitchFamily="34" charset="0"/>
                        </a:rPr>
                        <a:t>128</a:t>
                      </a:r>
                      <a:endParaRPr lang="en-US" sz="2400" dirty="0">
                        <a:solidFill>
                          <a:schemeClr val="bg1"/>
                        </a:solidFill>
                        <a:latin typeface="Arial" panose="020B0604020202020204" pitchFamily="34" charset="0"/>
                        <a:cs typeface="Arial" panose="020B0604020202020204" pitchFamily="34" charset="0"/>
                      </a:endParaRPr>
                    </a:p>
                  </a:txBody>
                  <a:tcPr marL="68580" marR="68580" marT="0" marB="0">
                    <a:solidFill>
                      <a:srgbClr val="65B32E"/>
                    </a:solidFill>
                  </a:tcPr>
                </a:tc>
                <a:tc hMerge="1">
                  <a:txBody>
                    <a:bodyPr/>
                    <a:lstStyle/>
                    <a:p>
                      <a:endParaRPr lang="en-US" dirty="0"/>
                    </a:p>
                  </a:txBody>
                  <a:tcPr marL="68580" marR="68580" marT="0" marB="0">
                    <a:solidFill>
                      <a:srgbClr val="65B32E"/>
                    </a:solidFill>
                  </a:tcPr>
                </a:tc>
                <a:tc hMerge="1">
                  <a:txBody>
                    <a:bodyPr/>
                    <a:lstStyle/>
                    <a:p>
                      <a:endParaRPr lang="en-US" dirty="0"/>
                    </a:p>
                  </a:txBody>
                  <a:tcPr marL="68580" marR="68580" marT="0" marB="0">
                    <a:solidFill>
                      <a:srgbClr val="65B32E"/>
                    </a:solidFill>
                  </a:tcPr>
                </a:tc>
              </a:tr>
            </a:tbl>
          </a:graphicData>
        </a:graphic>
      </p:graphicFrame>
    </p:spTree>
    <p:extLst>
      <p:ext uri="{BB962C8B-B14F-4D97-AF65-F5344CB8AC3E}">
        <p14:creationId xmlns:p14="http://schemas.microsoft.com/office/powerpoint/2010/main" val="3032371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7504" y="361529"/>
            <a:ext cx="8875192" cy="835223"/>
          </a:xfrm>
          <a:prstGeom prst="rect">
            <a:avLst/>
          </a:prstGeom>
        </p:spPr>
        <p:txBody>
          <a:bodyP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dirty="0" smtClean="0">
                <a:solidFill>
                  <a:srgbClr val="65B32E"/>
                </a:solidFill>
                <a:latin typeface="Helvetica" pitchFamily="34" charset="0"/>
              </a:rPr>
              <a:t>Attendance by Sector</a:t>
            </a:r>
            <a:endParaRPr lang="en-GB" dirty="0" smtClean="0">
              <a:solidFill>
                <a:srgbClr val="65B32E"/>
              </a:solidFill>
              <a:latin typeface="Helvetica" pitchFamily="34" charset="0"/>
            </a:endParaRPr>
          </a:p>
        </p:txBody>
      </p:sp>
      <p:graphicFrame>
        <p:nvGraphicFramePr>
          <p:cNvPr id="8" name="Chart 7"/>
          <p:cNvGraphicFramePr>
            <a:graphicFrameLocks noChangeAspect="1"/>
          </p:cNvGraphicFramePr>
          <p:nvPr>
            <p:extLst>
              <p:ext uri="{D42A27DB-BD31-4B8C-83A1-F6EECF244321}">
                <p14:modId xmlns:p14="http://schemas.microsoft.com/office/powerpoint/2010/main" val="1489390750"/>
              </p:ext>
            </p:extLst>
          </p:nvPr>
        </p:nvGraphicFramePr>
        <p:xfrm>
          <a:off x="1691680" y="1320561"/>
          <a:ext cx="6236513" cy="438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1209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noChangeAspect="1"/>
          </p:cNvGraphicFramePr>
          <p:nvPr>
            <p:extLst>
              <p:ext uri="{D42A27DB-BD31-4B8C-83A1-F6EECF244321}">
                <p14:modId xmlns:p14="http://schemas.microsoft.com/office/powerpoint/2010/main" val="1491329468"/>
              </p:ext>
            </p:extLst>
          </p:nvPr>
        </p:nvGraphicFramePr>
        <p:xfrm>
          <a:off x="1384250" y="1303431"/>
          <a:ext cx="7074507" cy="484632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07504" y="361529"/>
            <a:ext cx="8875192" cy="835223"/>
          </a:xfrm>
          <a:prstGeom prst="rect">
            <a:avLst/>
          </a:prstGeom>
        </p:spPr>
        <p:txBody>
          <a:bodyP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dirty="0" smtClean="0">
                <a:solidFill>
                  <a:srgbClr val="65B32E"/>
                </a:solidFill>
                <a:latin typeface="Helvetica" pitchFamily="34" charset="0"/>
              </a:rPr>
              <a:t>Engagement</a:t>
            </a:r>
            <a:endParaRPr lang="en-GB" dirty="0" smtClean="0">
              <a:solidFill>
                <a:srgbClr val="65B32E"/>
              </a:solidFill>
              <a:latin typeface="Helvetica" pitchFamily="34" charset="0"/>
            </a:endParaRPr>
          </a:p>
        </p:txBody>
      </p:sp>
      <p:sp>
        <p:nvSpPr>
          <p:cNvPr id="2" name="TextBox 1"/>
          <p:cNvSpPr txBox="1"/>
          <p:nvPr/>
        </p:nvSpPr>
        <p:spPr>
          <a:xfrm>
            <a:off x="2555776" y="2996952"/>
            <a:ext cx="543739" cy="307777"/>
          </a:xfrm>
          <a:prstGeom prst="rect">
            <a:avLst/>
          </a:prstGeom>
          <a:noFill/>
        </p:spPr>
        <p:txBody>
          <a:bodyPr wrap="none" rtlCol="0">
            <a:spAutoFit/>
          </a:bodyPr>
          <a:lstStyle/>
          <a:p>
            <a:r>
              <a:rPr lang="en-GB" sz="1400" b="1" dirty="0" smtClean="0">
                <a:latin typeface="Arial" panose="020B0604020202020204" pitchFamily="34" charset="0"/>
                <a:cs typeface="Arial" panose="020B0604020202020204" pitchFamily="34" charset="0"/>
              </a:rPr>
              <a:t>34%</a:t>
            </a:r>
            <a:endParaRPr lang="en-US" sz="1400" b="1" dirty="0">
              <a:latin typeface="Arial" panose="020B0604020202020204" pitchFamily="34" charset="0"/>
              <a:cs typeface="Arial" panose="020B0604020202020204" pitchFamily="34" charset="0"/>
            </a:endParaRPr>
          </a:p>
        </p:txBody>
      </p:sp>
      <p:sp>
        <p:nvSpPr>
          <p:cNvPr id="6" name="TextBox 5"/>
          <p:cNvSpPr txBox="1"/>
          <p:nvPr/>
        </p:nvSpPr>
        <p:spPr>
          <a:xfrm>
            <a:off x="3989784" y="1484784"/>
            <a:ext cx="444352"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1</a:t>
            </a:r>
            <a:r>
              <a:rPr lang="en-GB" sz="1400" b="1" dirty="0" smtClean="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p:txBody>
      </p:sp>
      <p:sp>
        <p:nvSpPr>
          <p:cNvPr id="8" name="TextBox 7"/>
          <p:cNvSpPr txBox="1"/>
          <p:nvPr/>
        </p:nvSpPr>
        <p:spPr>
          <a:xfrm>
            <a:off x="4118768" y="2041103"/>
            <a:ext cx="444352" cy="307777"/>
          </a:xfrm>
          <a:prstGeom prst="rect">
            <a:avLst/>
          </a:prstGeom>
          <a:noFill/>
        </p:spPr>
        <p:txBody>
          <a:bodyPr wrap="none" rtlCol="0">
            <a:spAutoFit/>
          </a:bodyPr>
          <a:lstStyle/>
          <a:p>
            <a:r>
              <a:rPr lang="en-GB" sz="1400" b="1" dirty="0" smtClean="0">
                <a:latin typeface="Arial" panose="020B0604020202020204" pitchFamily="34" charset="0"/>
                <a:cs typeface="Arial" panose="020B0604020202020204" pitchFamily="34" charset="0"/>
              </a:rPr>
              <a:t>3%</a:t>
            </a:r>
            <a:endParaRPr lang="en-US" sz="1400" b="1" dirty="0">
              <a:latin typeface="Arial" panose="020B0604020202020204" pitchFamily="34" charset="0"/>
              <a:cs typeface="Arial" panose="020B0604020202020204" pitchFamily="34" charset="0"/>
            </a:endParaRPr>
          </a:p>
        </p:txBody>
      </p:sp>
      <p:sp>
        <p:nvSpPr>
          <p:cNvPr id="9" name="TextBox 8"/>
          <p:cNvSpPr txBox="1"/>
          <p:nvPr/>
        </p:nvSpPr>
        <p:spPr>
          <a:xfrm>
            <a:off x="5107942" y="2620687"/>
            <a:ext cx="543739" cy="307777"/>
          </a:xfrm>
          <a:prstGeom prst="rect">
            <a:avLst/>
          </a:prstGeom>
          <a:noFill/>
        </p:spPr>
        <p:txBody>
          <a:bodyPr wrap="none" rtlCol="0">
            <a:spAutoFit/>
          </a:bodyPr>
          <a:lstStyle/>
          <a:p>
            <a:r>
              <a:rPr lang="en-GB" sz="1400" b="1" dirty="0" smtClean="0">
                <a:latin typeface="Arial" panose="020B0604020202020204" pitchFamily="34" charset="0"/>
                <a:cs typeface="Arial" panose="020B0604020202020204" pitchFamily="34" charset="0"/>
              </a:rPr>
              <a:t>18%</a:t>
            </a:r>
            <a:endParaRPr lang="en-US" sz="1400" b="1" dirty="0">
              <a:latin typeface="Arial" panose="020B0604020202020204" pitchFamily="34" charset="0"/>
              <a:cs typeface="Arial" panose="020B0604020202020204" pitchFamily="34" charset="0"/>
            </a:endParaRPr>
          </a:p>
        </p:txBody>
      </p:sp>
      <p:sp>
        <p:nvSpPr>
          <p:cNvPr id="10" name="TextBox 9"/>
          <p:cNvSpPr txBox="1"/>
          <p:nvPr/>
        </p:nvSpPr>
        <p:spPr>
          <a:xfrm>
            <a:off x="5364088" y="3635151"/>
            <a:ext cx="444352" cy="307777"/>
          </a:xfrm>
          <a:prstGeom prst="rect">
            <a:avLst/>
          </a:prstGeom>
          <a:noFill/>
        </p:spPr>
        <p:txBody>
          <a:bodyPr wrap="none" rtlCol="0">
            <a:spAutoFit/>
          </a:bodyPr>
          <a:lstStyle/>
          <a:p>
            <a:r>
              <a:rPr lang="en-GB" sz="1400" b="1" dirty="0" smtClean="0">
                <a:latin typeface="Arial" panose="020B0604020202020204" pitchFamily="34" charset="0"/>
                <a:cs typeface="Arial" panose="020B0604020202020204" pitchFamily="34" charset="0"/>
              </a:rPr>
              <a:t>8%</a:t>
            </a:r>
            <a:endParaRPr lang="en-US" sz="1400" b="1" dirty="0">
              <a:latin typeface="Arial" panose="020B0604020202020204" pitchFamily="34" charset="0"/>
              <a:cs typeface="Arial" panose="020B0604020202020204" pitchFamily="34" charset="0"/>
            </a:endParaRPr>
          </a:p>
        </p:txBody>
      </p:sp>
      <p:sp>
        <p:nvSpPr>
          <p:cNvPr id="11" name="TextBox 10"/>
          <p:cNvSpPr txBox="1"/>
          <p:nvPr/>
        </p:nvSpPr>
        <p:spPr>
          <a:xfrm>
            <a:off x="4649035" y="4705243"/>
            <a:ext cx="543739" cy="307777"/>
          </a:xfrm>
          <a:prstGeom prst="rect">
            <a:avLst/>
          </a:prstGeom>
          <a:noFill/>
        </p:spPr>
        <p:txBody>
          <a:bodyPr wrap="none" rtlCol="0">
            <a:spAutoFit/>
          </a:bodyPr>
          <a:lstStyle/>
          <a:p>
            <a:r>
              <a:rPr lang="en-GB" sz="1400" b="1" dirty="0" smtClean="0">
                <a:latin typeface="Arial" panose="020B0604020202020204" pitchFamily="34" charset="0"/>
                <a:cs typeface="Arial" panose="020B0604020202020204" pitchFamily="34" charset="0"/>
              </a:rPr>
              <a:t>15%</a:t>
            </a:r>
            <a:endParaRPr lang="en-US" sz="1400" b="1" dirty="0">
              <a:latin typeface="Arial" panose="020B0604020202020204" pitchFamily="34" charset="0"/>
              <a:cs typeface="Arial" panose="020B0604020202020204" pitchFamily="34" charset="0"/>
            </a:endParaRPr>
          </a:p>
        </p:txBody>
      </p:sp>
      <p:sp>
        <p:nvSpPr>
          <p:cNvPr id="12" name="TextBox 11"/>
          <p:cNvSpPr txBox="1"/>
          <p:nvPr/>
        </p:nvSpPr>
        <p:spPr>
          <a:xfrm>
            <a:off x="3099515" y="5013176"/>
            <a:ext cx="543739" cy="307777"/>
          </a:xfrm>
          <a:prstGeom prst="rect">
            <a:avLst/>
          </a:prstGeom>
          <a:noFill/>
        </p:spPr>
        <p:txBody>
          <a:bodyPr wrap="none" rtlCol="0">
            <a:spAutoFit/>
          </a:bodyPr>
          <a:lstStyle/>
          <a:p>
            <a:r>
              <a:rPr lang="en-GB" sz="1400" b="1" dirty="0" smtClean="0">
                <a:latin typeface="Arial" panose="020B0604020202020204" pitchFamily="34" charset="0"/>
                <a:cs typeface="Arial" panose="020B0604020202020204" pitchFamily="34" charset="0"/>
              </a:rPr>
              <a:t>20%</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5755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7504" y="361529"/>
            <a:ext cx="8875192" cy="835223"/>
          </a:xfrm>
          <a:prstGeom prst="rect">
            <a:avLst/>
          </a:prstGeom>
        </p:spPr>
        <p:txBody>
          <a:bodyP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dirty="0" smtClean="0">
                <a:solidFill>
                  <a:srgbClr val="65B32E"/>
                </a:solidFill>
                <a:latin typeface="Helvetica" pitchFamily="34" charset="0"/>
              </a:rPr>
              <a:t>Engagement: growth</a:t>
            </a:r>
            <a:endParaRPr lang="en-GB" dirty="0" smtClean="0">
              <a:solidFill>
                <a:srgbClr val="65B32E"/>
              </a:solidFill>
              <a:latin typeface="Helvetica" pitchFamily="34" charset="0"/>
            </a:endParaRPr>
          </a:p>
        </p:txBody>
      </p:sp>
      <p:pic>
        <p:nvPicPr>
          <p:cNvPr id="2050" name="Char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196752"/>
            <a:ext cx="6107112"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9238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 The Get Involved Group Open Space /  Work, Health and Disability     Wednesday 18 January 2017 Friend’s Meeting Ho&quot;/&gt;&lt;property id=&quot;20307&quot; value=&quot;256&quot;/&gt;&lt;/object&gt;&lt;object type=&quot;3&quot; unique_id=&quot;10004&quot;&gt;&lt;property id=&quot;20148&quot; value=&quot;5&quot;/&gt;&lt;property id=&quot;20300&quot; value=&quot;Slide 2&quot;/&gt;&lt;property id=&quot;20307&quot; value=&quot;265&quot;/&gt;&lt;/object&gt;&lt;object type=&quot;3&quot; unique_id=&quot;18759&quot;&gt;&lt;property id=&quot;20148&quot; value=&quot;5&quot;/&gt;&lt;property id=&quot;20300&quot; value=&quot;Slide 3&quot;/&gt;&lt;property id=&quot;20307&quot; value=&quot;275&quot;/&gt;&lt;/object&gt;&lt;object type=&quot;3&quot; unique_id=&quot;18760&quot;&gt;&lt;property id=&quot;20148&quot; value=&quot;5&quot;/&gt;&lt;property id=&quot;20300&quot; value=&quot;Slide 5 - &amp;quot;Ground rules&amp;quot;&quot;/&gt;&lt;property id=&quot;20307&quot; value=&quot;274&quot;/&gt;&lt;/object&gt;&lt;object type=&quot;3&quot; unique_id=&quot;18824&quot;&gt;&lt;property id=&quot;20148&quot; value=&quot;5&quot;/&gt;&lt;property id=&quot;20300&quot; value=&quot;Slide 4 - &amp;quot;GIG &amp;amp; Possability People Updates&amp;quot;&quot;/&gt;&lt;property id=&quot;20307&quot; value=&quot;276&quot;/&gt;&lt;/object&gt;&lt;object type=&quot;3&quot; unique_id=&quot;18982&quot;&gt;&lt;property id=&quot;20148&quot; value=&quot;5&quot;/&gt;&lt;property id=&quot;20300&quot; value=&quot;Slide 8 - &amp;quot;Break Time!&amp;quot;&quot;/&gt;&lt;property id=&quot;20307&quot; value=&quot;280&quot;/&gt;&lt;/object&gt;&lt;object type=&quot;3&quot; unique_id=&quot;19047&quot;&gt;&lt;property id=&quot;20148&quot; value=&quot;5&quot;/&gt;&lt;property id=&quot;20300&quot; value=&quot;Slide 20 - &amp;quot;Any questions?&amp;quot;&quot;/&gt;&lt;property id=&quot;20307&quot; value=&quot;281&quot;/&gt;&lt;/object&gt;&lt;object type=&quot;3&quot; unique_id=&quot;19558&quot;&gt;&lt;property id=&quot;20148&quot; value=&quot;5&quot;/&gt;&lt;property id=&quot;20300&quot; value=&quot;Slide 26&quot;/&gt;&lt;property id=&quot;20307&quot; value=&quot;289&quot;/&gt;&lt;/object&gt;&lt;object type=&quot;3&quot; unique_id=&quot;21240&quot;&gt;&lt;property id=&quot;20148&quot; value=&quot;5&quot;/&gt;&lt;property id=&quot;20300&quot; value=&quot;Slide 6&quot;/&gt;&lt;property id=&quot;20307&quot; value=&quot;300&quot;/&gt;&lt;/object&gt;&lt;object type=&quot;3&quot; unique_id=&quot;21299&quot;&gt;&lt;property id=&quot;20148&quot; value=&quot;5&quot;/&gt;&lt;property id=&quot;20300&quot; value=&quot;Slide 7&quot;/&gt;&lt;property id=&quot;20307&quot; value=&quot;301&quot;/&gt;&lt;/object&gt;&lt;object type=&quot;3&quot; unique_id=&quot;21520&quot;&gt;&lt;property id=&quot;20148&quot; value=&quot;5&quot;/&gt;&lt;property id=&quot;20300&quot; value=&quot;Slide 12&quot;/&gt;&lt;property id=&quot;20307&quot; value=&quot;305&quot;/&gt;&lt;/object&gt;&lt;object type=&quot;3&quot; unique_id=&quot;21521&quot;&gt;&lt;property id=&quot;20148&quot; value=&quot;5&quot;/&gt;&lt;property id=&quot;20300&quot; value=&quot;Slide 9 - &amp;quot;Improving Lives: the Work, Health and Disability Green Paper&amp;quot;&quot;/&gt;&lt;property id=&quot;20307&quot; value=&quot;302&quot;/&gt;&lt;/object&gt;&lt;object type=&quot;3&quot; unique_id=&quot;21522&quot;&gt;&lt;property id=&quot;20148&quot; value=&quot;5&quot;/&gt;&lt;property id=&quot;20300&quot; value=&quot;Slide 13&quot;/&gt;&lt;property id=&quot;20307&quot; value=&quot;306&quot;/&gt;&lt;/object&gt;&lt;object type=&quot;3&quot; unique_id=&quot;21523&quot;&gt;&lt;property id=&quot;20148&quot; value=&quot;5&quot;/&gt;&lt;property id=&quot;20300&quot; value=&quot;Slide 10&quot;/&gt;&lt;property id=&quot;20307&quot; value=&quot;303&quot;/&gt;&lt;/object&gt;&lt;object type=&quot;3&quot; unique_id=&quot;21524&quot;&gt;&lt;property id=&quot;20148&quot; value=&quot;5&quot;/&gt;&lt;property id=&quot;20300&quot; value=&quot;Slide 11&quot;/&gt;&lt;property id=&quot;20307&quot; value=&quot;304&quot;/&gt;&lt;/object&gt;&lt;object type=&quot;3&quot; unique_id=&quot;21725&quot;&gt;&lt;property id=&quot;20148&quot; value=&quot;5&quot;/&gt;&lt;property id=&quot;20300&quot; value=&quot;Slide 14&quot;/&gt;&lt;property id=&quot;20307&quot; value=&quot;307&quot;/&gt;&lt;/object&gt;&lt;object type=&quot;3&quot; unique_id=&quot;21862&quot;&gt;&lt;property id=&quot;20148&quot; value=&quot;5&quot;/&gt;&lt;property id=&quot;20300&quot; value=&quot;Slide 16&quot;/&gt;&lt;property id=&quot;20307&quot; value=&quot;309&quot;/&gt;&lt;/object&gt;&lt;object type=&quot;3&quot; unique_id=&quot;21933&quot;&gt;&lt;property id=&quot;20148&quot; value=&quot;5&quot;/&gt;&lt;property id=&quot;20300&quot; value=&quot;Slide 17&quot;/&gt;&lt;property id=&quot;20307&quot; value=&quot;310&quot;/&gt;&lt;/object&gt;&lt;object type=&quot;3&quot; unique_id=&quot;22023&quot;&gt;&lt;property id=&quot;20148&quot; value=&quot;5&quot;/&gt;&lt;property id=&quot;20300&quot; value=&quot;Slide 18&quot;/&gt;&lt;property id=&quot;20307&quot; value=&quot;311&quot;/&gt;&lt;/object&gt;&lt;object type=&quot;3&quot; unique_id=&quot;22024&quot;&gt;&lt;property id=&quot;20148&quot; value=&quot;5&quot;/&gt;&lt;property id=&quot;20300&quot; value=&quot;Slide 19&quot;/&gt;&lt;property id=&quot;20307&quot; value=&quot;312&quot;/&gt;&lt;/object&gt;&lt;object type=&quot;3&quot; unique_id=&quot;22608&quot;&gt;&lt;property id=&quot;20148&quot; value=&quot;5&quot;/&gt;&lt;property id=&quot;20300&quot; value=&quot;Slide 15&quot;/&gt;&lt;property id=&quot;20307&quot; value=&quot;308&quot;/&gt;&lt;/object&gt;&lt;object type=&quot;3&quot; unique_id=&quot;22609&quot;&gt;&lt;property id=&quot;20148&quot; value=&quot;5&quot;/&gt;&lt;property id=&quot;20300&quot; value=&quot;Slide 21 - &amp;quot;Green Paper Discussions&amp;quot;&quot;/&gt;&lt;property id=&quot;20307&quot; value=&quot;313&quot;/&gt;&lt;/object&gt;&lt;object type=&quot;3&quot; unique_id=&quot;22610&quot;&gt;&lt;property id=&quot;20148&quot; value=&quot;5&quot;/&gt;&lt;property id=&quot;20300&quot; value=&quot;Slide 22 - &amp;quot;Green Paper Discussions&amp;quot;&quot;/&gt;&lt;property id=&quot;20307&quot; value=&quot;315&quot;/&gt;&lt;/object&gt;&lt;object type=&quot;3&quot; unique_id=&quot;22611&quot;&gt;&lt;property id=&quot;20148&quot; value=&quot;5&quot;/&gt;&lt;property id=&quot;20300&quot; value=&quot;Slide 25 - &amp;quot;AOB and Feedback Forms&amp;quot;&quot;/&gt;&lt;property id=&quot;20307&quot; value=&quot;314&quot;/&gt;&lt;/object&gt;&lt;object type=&quot;3&quot; unique_id=&quot;22726&quot;&gt;&lt;property id=&quot;20148&quot; value=&quot;5&quot;/&gt;&lt;property id=&quot;20300&quot; value=&quot;Slide 23 - &amp;quot;Green Paper Discussions&amp;quot;&quot;/&gt;&lt;property id=&quot;20307&quot; value=&quot;316&quot;/&gt;&lt;/object&gt;&lt;object type=&quot;3&quot; unique_id=&quot;22808&quot;&gt;&lt;property id=&quot;20148&quot; value=&quot;5&quot;/&gt;&lt;property id=&quot;20300&quot; value=&quot;Slide 24&quot;/&gt;&lt;property id=&quot;20307&quot; value=&quot;317&quot;/&gt;&lt;/object&gt;&lt;/object&gt;&lt;object type=&quot;8&quot; unique_id=&quot;1002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4303</TotalTime>
  <Words>2025</Words>
  <Application>Microsoft Office PowerPoint</Application>
  <PresentationFormat>On-screen Show (4:3)</PresentationFormat>
  <Paragraphs>498</Paragraphs>
  <Slides>38</Slides>
  <Notes>36</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Get Involved Group Open Space Meeting</dc:title>
  <dc:creator>Kerri FM</dc:creator>
  <cp:lastModifiedBy>Tracey Maitland</cp:lastModifiedBy>
  <cp:revision>344</cp:revision>
  <cp:lastPrinted>2017-05-22T14:51:01Z</cp:lastPrinted>
  <dcterms:created xsi:type="dcterms:W3CDTF">2015-08-03T11:00:21Z</dcterms:created>
  <dcterms:modified xsi:type="dcterms:W3CDTF">2017-06-08T12:28:09Z</dcterms:modified>
</cp:coreProperties>
</file>